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97" r:id="rId4"/>
    <p:sldId id="306" r:id="rId5"/>
    <p:sldId id="308" r:id="rId6"/>
    <p:sldId id="309" r:id="rId7"/>
    <p:sldId id="311" r:id="rId8"/>
    <p:sldId id="312" r:id="rId9"/>
    <p:sldId id="313" r:id="rId10"/>
    <p:sldId id="314" r:id="rId11"/>
    <p:sldId id="317" r:id="rId12"/>
    <p:sldId id="318" r:id="rId13"/>
    <p:sldId id="319" r:id="rId14"/>
    <p:sldId id="323" r:id="rId15"/>
    <p:sldId id="324" r:id="rId16"/>
    <p:sldId id="326" r:id="rId17"/>
    <p:sldId id="327" r:id="rId18"/>
    <p:sldId id="328" r:id="rId19"/>
    <p:sldId id="331" r:id="rId20"/>
    <p:sldId id="332" r:id="rId21"/>
    <p:sldId id="334" r:id="rId22"/>
    <p:sldId id="344" r:id="rId23"/>
    <p:sldId id="342" r:id="rId24"/>
    <p:sldId id="34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E1D"/>
    <a:srgbClr val="2000EA"/>
    <a:srgbClr val="FF6100"/>
    <a:srgbClr val="FB0008"/>
    <a:srgbClr val="E6A20E"/>
    <a:srgbClr val="140087"/>
    <a:srgbClr val="1700AE"/>
    <a:srgbClr val="112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85490" autoAdjust="0"/>
  </p:normalViewPr>
  <p:slideViewPr>
    <p:cSldViewPr snapToGrid="0" snapToObjects="1">
      <p:cViewPr varScale="1">
        <p:scale>
          <a:sx n="70" d="100"/>
          <a:sy n="70" d="100"/>
        </p:scale>
        <p:origin x="1939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62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CF57B-C747-FC49-8C8F-81AE37C96CA4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62E29-99FC-EB40-923F-D38E4FE7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Dijkstra's Algorithm:</a:t>
            </a:r>
          </a:p>
          <a:p>
            <a:r>
              <a:rPr lang="en-GB" dirty="0"/>
              <a:t>- Finds the shortest path from a single source vertex to all other vertices in a graph with non-negative edge weights.</a:t>
            </a:r>
          </a:p>
          <a:p>
            <a:endParaRPr lang="en-GB" dirty="0"/>
          </a:p>
          <a:p>
            <a:r>
              <a:rPr lang="en-GB" dirty="0"/>
              <a:t>**Bellman-Ford Algorithm:**</a:t>
            </a:r>
          </a:p>
          <a:p>
            <a:r>
              <a:rPr lang="en-GB" dirty="0"/>
              <a:t>- Finds the shortest path from a single source vertex to all other vertices in a graph, even with negative edge weights.</a:t>
            </a:r>
          </a:p>
          <a:p>
            <a:r>
              <a:rPr lang="en-GB" dirty="0"/>
              <a:t>- Can detect negative cycles in the graph.</a:t>
            </a:r>
          </a:p>
          <a:p>
            <a:endParaRPr lang="en-GB" dirty="0"/>
          </a:p>
          <a:p>
            <a:r>
              <a:rPr lang="en-GB" dirty="0"/>
              <a:t>## Edge Weight Handling</a:t>
            </a:r>
          </a:p>
          <a:p>
            <a:endParaRPr lang="en-GB" dirty="0"/>
          </a:p>
          <a:p>
            <a:r>
              <a:rPr lang="en-GB" dirty="0"/>
              <a:t>**Dijkstra's Algorithm:**</a:t>
            </a:r>
          </a:p>
          <a:p>
            <a:r>
              <a:rPr lang="en-GB" dirty="0"/>
              <a:t>- Works only on graphs with non-negative edge weights.</a:t>
            </a:r>
          </a:p>
          <a:p>
            <a:endParaRPr lang="en-GB" dirty="0"/>
          </a:p>
          <a:p>
            <a:r>
              <a:rPr lang="en-GB" dirty="0"/>
              <a:t>**</a:t>
            </a:r>
            <a:r>
              <a:rPr lang="en-GB" b="1" dirty="0"/>
              <a:t>Bellman-Ford Algorithm</a:t>
            </a:r>
            <a:r>
              <a:rPr lang="en-GB" dirty="0"/>
              <a:t>:**</a:t>
            </a:r>
          </a:p>
          <a:p>
            <a:r>
              <a:rPr lang="en-GB" dirty="0"/>
              <a:t>- Can handle graphs with negative edge weights.</a:t>
            </a:r>
          </a:p>
          <a:p>
            <a:r>
              <a:rPr lang="en-GB" dirty="0"/>
              <a:t>- Can detect negative cycles.</a:t>
            </a:r>
          </a:p>
          <a:p>
            <a:endParaRPr lang="en-GB" dirty="0"/>
          </a:p>
          <a:p>
            <a:r>
              <a:rPr lang="en-GB" dirty="0"/>
              <a:t>## Performance</a:t>
            </a:r>
          </a:p>
          <a:p>
            <a:endParaRPr lang="en-GB" dirty="0"/>
          </a:p>
          <a:p>
            <a:r>
              <a:rPr lang="en-GB" dirty="0"/>
              <a:t>Dijkstra's Algorithm:</a:t>
            </a:r>
          </a:p>
          <a:p>
            <a:r>
              <a:rPr lang="en-GB" dirty="0"/>
              <a:t>- More efficient for graphs with non-negative weights.</a:t>
            </a:r>
          </a:p>
          <a:p>
            <a:r>
              <a:rPr lang="en-GB" dirty="0"/>
              <a:t>- Time complexity: O(V log V + E) with a binary heap implementation, where V is the number of vertices and E is the number of edges.</a:t>
            </a:r>
          </a:p>
          <a:p>
            <a:endParaRPr lang="en-GB" dirty="0"/>
          </a:p>
          <a:p>
            <a:r>
              <a:rPr lang="en-GB" dirty="0"/>
              <a:t>**Bellman-Ford Algorithm:**</a:t>
            </a:r>
          </a:p>
          <a:p>
            <a:r>
              <a:rPr lang="en-GB" dirty="0"/>
              <a:t>- Generally slower than Dijkstra's.</a:t>
            </a:r>
          </a:p>
          <a:p>
            <a:r>
              <a:rPr lang="en-GB" dirty="0"/>
              <a:t>- Time complexity: O(VE), where V is the number of vertices and E is the number of edges.</a:t>
            </a:r>
          </a:p>
          <a:p>
            <a:endParaRPr lang="en-GB" dirty="0"/>
          </a:p>
          <a:p>
            <a:r>
              <a:rPr lang="en-GB" dirty="0"/>
              <a:t>## Implementation</a:t>
            </a:r>
          </a:p>
          <a:p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88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ZkzH5x0SKU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s://www.youtube.com/watch?v=AE5I0xACpZs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bWXjtg0L6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11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dirty="0"/>
              <a:t>Shortest Paths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24EC-51DE-E746-9559-4F254B6C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Relaxation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E8BC79-14B6-D149-ABA2-DE370973DD7D}"/>
              </a:ext>
            </a:extLst>
          </p:cNvPr>
          <p:cNvSpPr/>
          <p:nvPr/>
        </p:nvSpPr>
        <p:spPr>
          <a:xfrm>
            <a:off x="604750" y="1340302"/>
            <a:ext cx="833791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 edge e =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(basic of building SPT)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[v]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v.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last edge on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e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gives shorter path to w through v, update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[w].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6F3688D-B579-7E48-B6DF-AD9C92F6F3FB}"/>
              </a:ext>
            </a:extLst>
          </p:cNvPr>
          <p:cNvSpPr/>
          <p:nvPr/>
        </p:nvSpPr>
        <p:spPr>
          <a:xfrm>
            <a:off x="2722473" y="5372193"/>
            <a:ext cx="1223367" cy="688925"/>
          </a:xfrm>
          <a:custGeom>
            <a:avLst/>
            <a:gdLst/>
            <a:ahLst/>
            <a:cxnLst/>
            <a:rect l="l" t="t" r="r" b="b"/>
            <a:pathLst>
              <a:path w="1739900" h="979804">
                <a:moveTo>
                  <a:pt x="1739595" y="0"/>
                </a:moveTo>
                <a:lnTo>
                  <a:pt x="1728520" y="6235"/>
                </a:lnTo>
                <a:lnTo>
                  <a:pt x="0" y="979716"/>
                </a:lnTo>
              </a:path>
            </a:pathLst>
          </a:custGeom>
          <a:ln w="25400">
            <a:solidFill>
              <a:srgbClr val="BABABA"/>
            </a:solidFill>
            <a:prstDash val="dash"/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025C396-FAE5-6F4E-BBD9-52633196BF4B}"/>
              </a:ext>
            </a:extLst>
          </p:cNvPr>
          <p:cNvSpPr/>
          <p:nvPr/>
        </p:nvSpPr>
        <p:spPr>
          <a:xfrm>
            <a:off x="3898138" y="5345028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136144" y="0"/>
                </a:moveTo>
                <a:lnTo>
                  <a:pt x="0" y="6705"/>
                </a:lnTo>
                <a:lnTo>
                  <a:pt x="56464" y="44869"/>
                </a:lnTo>
                <a:lnTo>
                  <a:pt x="59829" y="112941"/>
                </a:lnTo>
                <a:lnTo>
                  <a:pt x="1361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1AEEBEE-5158-E645-BFB0-900E421619CC}"/>
              </a:ext>
            </a:extLst>
          </p:cNvPr>
          <p:cNvSpPr/>
          <p:nvPr/>
        </p:nvSpPr>
        <p:spPr>
          <a:xfrm>
            <a:off x="2721276" y="5381961"/>
            <a:ext cx="1206401" cy="679549"/>
          </a:xfrm>
          <a:custGeom>
            <a:avLst/>
            <a:gdLst/>
            <a:ahLst/>
            <a:cxnLst/>
            <a:rect l="l" t="t" r="r" b="b"/>
            <a:pathLst>
              <a:path w="1715770" h="966470">
                <a:moveTo>
                  <a:pt x="1715249" y="0"/>
                </a:moveTo>
                <a:lnTo>
                  <a:pt x="1698650" y="9347"/>
                </a:lnTo>
                <a:lnTo>
                  <a:pt x="0" y="9660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D15D1C3-2ED5-B84B-BFC7-45405642A2D9}"/>
              </a:ext>
            </a:extLst>
          </p:cNvPr>
          <p:cNvSpPr/>
          <p:nvPr/>
        </p:nvSpPr>
        <p:spPr>
          <a:xfrm>
            <a:off x="3861045" y="5345153"/>
            <a:ext cx="131713" cy="109389"/>
          </a:xfrm>
          <a:custGeom>
            <a:avLst/>
            <a:gdLst/>
            <a:ahLst/>
            <a:cxnLst/>
            <a:rect l="l" t="t" r="r" b="b"/>
            <a:pathLst>
              <a:path w="187325" h="155575">
                <a:moveTo>
                  <a:pt x="187198" y="0"/>
                </a:moveTo>
                <a:lnTo>
                  <a:pt x="0" y="9232"/>
                </a:lnTo>
                <a:lnTo>
                  <a:pt x="77647" y="61696"/>
                </a:lnTo>
                <a:lnTo>
                  <a:pt x="82257" y="155295"/>
                </a:lnTo>
                <a:lnTo>
                  <a:pt x="187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26F9ACAE-D66B-7D45-9F46-DEC39AC74D26}"/>
              </a:ext>
            </a:extLst>
          </p:cNvPr>
          <p:cNvSpPr/>
          <p:nvPr/>
        </p:nvSpPr>
        <p:spPr>
          <a:xfrm>
            <a:off x="969370" y="4411857"/>
            <a:ext cx="514796" cy="409873"/>
          </a:xfrm>
          <a:custGeom>
            <a:avLst/>
            <a:gdLst/>
            <a:ahLst/>
            <a:cxnLst/>
            <a:rect l="l" t="t" r="r" b="b"/>
            <a:pathLst>
              <a:path w="732154" h="582929">
                <a:moveTo>
                  <a:pt x="732154" y="0"/>
                </a:moveTo>
                <a:lnTo>
                  <a:pt x="717245" y="11849"/>
                </a:lnTo>
                <a:lnTo>
                  <a:pt x="0" y="58230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03A2E5C-CDDE-4249-8EFC-3D0D3560F3A9}"/>
              </a:ext>
            </a:extLst>
          </p:cNvPr>
          <p:cNvSpPr/>
          <p:nvPr/>
        </p:nvSpPr>
        <p:spPr>
          <a:xfrm>
            <a:off x="1413935" y="4365164"/>
            <a:ext cx="129034" cy="119658"/>
          </a:xfrm>
          <a:custGeom>
            <a:avLst/>
            <a:gdLst/>
            <a:ahLst/>
            <a:cxnLst/>
            <a:rect l="l" t="t" r="r" b="b"/>
            <a:pathLst>
              <a:path w="183514" h="170179">
                <a:moveTo>
                  <a:pt x="183387" y="0"/>
                </a:moveTo>
                <a:lnTo>
                  <a:pt x="0" y="38747"/>
                </a:lnTo>
                <a:lnTo>
                  <a:pt x="84975" y="78257"/>
                </a:lnTo>
                <a:lnTo>
                  <a:pt x="104355" y="169951"/>
                </a:lnTo>
                <a:lnTo>
                  <a:pt x="1833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79DD4D20-A3C7-D040-AF1D-C216329478ED}"/>
              </a:ext>
            </a:extLst>
          </p:cNvPr>
          <p:cNvSpPr txBox="1"/>
          <p:nvPr/>
        </p:nvSpPr>
        <p:spPr>
          <a:xfrm>
            <a:off x="226704" y="5688943"/>
            <a:ext cx="1292421" cy="50229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R="3572" indent="149120">
              <a:lnSpc>
                <a:spcPct val="119800"/>
              </a:lnSpc>
              <a:spcBef>
                <a:spcPts val="70"/>
              </a:spcBef>
            </a:pP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edge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in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937497ED-D1F0-6F44-9F74-3FE969ECB468}"/>
              </a:ext>
            </a:extLst>
          </p:cNvPr>
          <p:cNvSpPr/>
          <p:nvPr/>
        </p:nvSpPr>
        <p:spPr>
          <a:xfrm>
            <a:off x="941849" y="5137225"/>
            <a:ext cx="260300" cy="450503"/>
          </a:xfrm>
          <a:custGeom>
            <a:avLst/>
            <a:gdLst/>
            <a:ahLst/>
            <a:cxnLst/>
            <a:rect l="l" t="t" r="r" b="b"/>
            <a:pathLst>
              <a:path w="370204" h="640715">
                <a:moveTo>
                  <a:pt x="370052" y="0"/>
                </a:moveTo>
                <a:lnTo>
                  <a:pt x="363689" y="10998"/>
                </a:lnTo>
                <a:lnTo>
                  <a:pt x="0" y="640435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E2FA2CB9-C599-3A4C-A439-A700349393F0}"/>
              </a:ext>
            </a:extLst>
          </p:cNvPr>
          <p:cNvSpPr/>
          <p:nvPr/>
        </p:nvSpPr>
        <p:spPr>
          <a:xfrm>
            <a:off x="1149732" y="5089291"/>
            <a:ext cx="80367" cy="95994"/>
          </a:xfrm>
          <a:custGeom>
            <a:avLst/>
            <a:gdLst/>
            <a:ahLst/>
            <a:cxnLst/>
            <a:rect l="l" t="t" r="r" b="b"/>
            <a:pathLst>
              <a:path w="114300" h="136525">
                <a:moveTo>
                  <a:pt x="113779" y="0"/>
                </a:moveTo>
                <a:lnTo>
                  <a:pt x="0" y="75056"/>
                </a:lnTo>
                <a:lnTo>
                  <a:pt x="68033" y="79171"/>
                </a:lnTo>
                <a:lnTo>
                  <a:pt x="105575" y="136055"/>
                </a:lnTo>
                <a:lnTo>
                  <a:pt x="11377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438BEDD1-0E25-4149-AFFA-F8BCF58271F7}"/>
              </a:ext>
            </a:extLst>
          </p:cNvPr>
          <p:cNvSpPr/>
          <p:nvPr/>
        </p:nvSpPr>
        <p:spPr>
          <a:xfrm>
            <a:off x="1788598" y="4310890"/>
            <a:ext cx="633561" cy="46434"/>
          </a:xfrm>
          <a:custGeom>
            <a:avLst/>
            <a:gdLst/>
            <a:ahLst/>
            <a:cxnLst/>
            <a:rect l="l" t="t" r="r" b="b"/>
            <a:pathLst>
              <a:path w="901064" h="66040">
                <a:moveTo>
                  <a:pt x="900950" y="65824"/>
                </a:moveTo>
                <a:lnTo>
                  <a:pt x="881951" y="64439"/>
                </a:ln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183F2A58-9A4C-E646-B0F1-94608B01C909}"/>
              </a:ext>
            </a:extLst>
          </p:cNvPr>
          <p:cNvSpPr/>
          <p:nvPr/>
        </p:nvSpPr>
        <p:spPr>
          <a:xfrm>
            <a:off x="2375037" y="4295272"/>
            <a:ext cx="121890" cy="117872"/>
          </a:xfrm>
          <a:custGeom>
            <a:avLst/>
            <a:gdLst/>
            <a:ahLst/>
            <a:cxnLst/>
            <a:rect l="l" t="t" r="r" b="b"/>
            <a:pathLst>
              <a:path w="173354" h="167640">
                <a:moveTo>
                  <a:pt x="12217" y="0"/>
                </a:moveTo>
                <a:lnTo>
                  <a:pt x="47904" y="86652"/>
                </a:lnTo>
                <a:lnTo>
                  <a:pt x="0" y="167195"/>
                </a:lnTo>
                <a:lnTo>
                  <a:pt x="173304" y="95808"/>
                </a:lnTo>
                <a:lnTo>
                  <a:pt x="12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1039516C-3C40-7646-B87F-BF38F961D7BF}"/>
              </a:ext>
            </a:extLst>
          </p:cNvPr>
          <p:cNvSpPr/>
          <p:nvPr/>
        </p:nvSpPr>
        <p:spPr>
          <a:xfrm>
            <a:off x="2643972" y="4212083"/>
            <a:ext cx="792956" cy="194221"/>
          </a:xfrm>
          <a:custGeom>
            <a:avLst/>
            <a:gdLst/>
            <a:ahLst/>
            <a:cxnLst/>
            <a:rect l="l" t="t" r="r" b="b"/>
            <a:pathLst>
              <a:path w="1127759" h="276225">
                <a:moveTo>
                  <a:pt x="1127709" y="0"/>
                </a:moveTo>
                <a:lnTo>
                  <a:pt x="1109205" y="4533"/>
                </a:lnTo>
                <a:lnTo>
                  <a:pt x="0" y="2762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D9FD28B-85CD-4942-B712-53899C3F3B02}"/>
              </a:ext>
            </a:extLst>
          </p:cNvPr>
          <p:cNvSpPr/>
          <p:nvPr/>
        </p:nvSpPr>
        <p:spPr>
          <a:xfrm>
            <a:off x="3381234" y="4165032"/>
            <a:ext cx="128588" cy="114746"/>
          </a:xfrm>
          <a:custGeom>
            <a:avLst/>
            <a:gdLst/>
            <a:ahLst/>
            <a:cxnLst/>
            <a:rect l="l" t="t" r="r" b="b"/>
            <a:pathLst>
              <a:path w="182879" h="163195">
                <a:moveTo>
                  <a:pt x="0" y="0"/>
                </a:moveTo>
                <a:lnTo>
                  <a:pt x="60655" y="71450"/>
                </a:lnTo>
                <a:lnTo>
                  <a:pt x="39877" y="162839"/>
                </a:lnTo>
                <a:lnTo>
                  <a:pt x="182765" y="415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8DBDAE52-CFB6-3848-A865-AC4B4E361A8F}"/>
              </a:ext>
            </a:extLst>
          </p:cNvPr>
          <p:cNvSpPr/>
          <p:nvPr/>
        </p:nvSpPr>
        <p:spPr>
          <a:xfrm>
            <a:off x="2686012" y="5204966"/>
            <a:ext cx="42863" cy="655439"/>
          </a:xfrm>
          <a:custGeom>
            <a:avLst/>
            <a:gdLst/>
            <a:ahLst/>
            <a:cxnLst/>
            <a:rect l="l" t="t" r="r" b="b"/>
            <a:pathLst>
              <a:path w="60960" h="932179">
                <a:moveTo>
                  <a:pt x="0" y="931722"/>
                </a:moveTo>
                <a:lnTo>
                  <a:pt x="825" y="919048"/>
                </a:lnTo>
                <a:lnTo>
                  <a:pt x="6047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4DE2277-357A-1F47-8E94-04E9DB6FC9F6}"/>
              </a:ext>
            </a:extLst>
          </p:cNvPr>
          <p:cNvSpPr/>
          <p:nvPr/>
        </p:nvSpPr>
        <p:spPr>
          <a:xfrm>
            <a:off x="2645204" y="5827011"/>
            <a:ext cx="85546" cy="88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1374629-B0FC-094B-B0A0-60DE34E172B8}"/>
              </a:ext>
            </a:extLst>
          </p:cNvPr>
          <p:cNvSpPr/>
          <p:nvPr/>
        </p:nvSpPr>
        <p:spPr>
          <a:xfrm>
            <a:off x="1751825" y="5306470"/>
            <a:ext cx="813941" cy="566589"/>
          </a:xfrm>
          <a:custGeom>
            <a:avLst/>
            <a:gdLst/>
            <a:ahLst/>
            <a:cxnLst/>
            <a:rect l="l" t="t" r="r" b="b"/>
            <a:pathLst>
              <a:path w="1157604" h="805815">
                <a:moveTo>
                  <a:pt x="1157312" y="0"/>
                </a:moveTo>
                <a:lnTo>
                  <a:pt x="1141666" y="10883"/>
                </a:lnTo>
                <a:lnTo>
                  <a:pt x="0" y="8054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05FF9760-E743-9C46-9306-78CC511BF077}"/>
              </a:ext>
            </a:extLst>
          </p:cNvPr>
          <p:cNvSpPr/>
          <p:nvPr/>
        </p:nvSpPr>
        <p:spPr>
          <a:xfrm>
            <a:off x="2496713" y="5263625"/>
            <a:ext cx="130820" cy="116086"/>
          </a:xfrm>
          <a:custGeom>
            <a:avLst/>
            <a:gdLst/>
            <a:ahLst/>
            <a:cxnLst/>
            <a:rect l="l" t="t" r="r" b="b"/>
            <a:pathLst>
              <a:path w="186054" h="165100">
                <a:moveTo>
                  <a:pt x="185470" y="0"/>
                </a:moveTo>
                <a:lnTo>
                  <a:pt x="0" y="26962"/>
                </a:lnTo>
                <a:lnTo>
                  <a:pt x="82270" y="71818"/>
                </a:lnTo>
                <a:lnTo>
                  <a:pt x="95757" y="164553"/>
                </a:lnTo>
                <a:lnTo>
                  <a:pt x="185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4E88FEE1-7ED8-EC45-AEAD-04DB330F7D70}"/>
              </a:ext>
            </a:extLst>
          </p:cNvPr>
          <p:cNvSpPr/>
          <p:nvPr/>
        </p:nvSpPr>
        <p:spPr>
          <a:xfrm>
            <a:off x="1703042" y="4486144"/>
            <a:ext cx="0" cy="577751"/>
          </a:xfrm>
          <a:custGeom>
            <a:avLst/>
            <a:gdLst/>
            <a:ahLst/>
            <a:cxnLst/>
            <a:rect l="l" t="t" r="r" b="b"/>
            <a:pathLst>
              <a:path h="821690">
                <a:moveTo>
                  <a:pt x="0" y="0"/>
                </a:moveTo>
                <a:lnTo>
                  <a:pt x="0" y="12700"/>
                </a:lnTo>
                <a:lnTo>
                  <a:pt x="0" y="821639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60EFA621-F6F3-EF40-AD67-BA5418EDF61F}"/>
              </a:ext>
            </a:extLst>
          </p:cNvPr>
          <p:cNvSpPr/>
          <p:nvPr/>
        </p:nvSpPr>
        <p:spPr>
          <a:xfrm>
            <a:off x="1660180" y="4430779"/>
            <a:ext cx="85724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E35B2D80-338B-BB48-ACB9-E164BC843033}"/>
              </a:ext>
            </a:extLst>
          </p:cNvPr>
          <p:cNvSpPr/>
          <p:nvPr/>
        </p:nvSpPr>
        <p:spPr>
          <a:xfrm>
            <a:off x="1795322" y="4482206"/>
            <a:ext cx="693390" cy="519261"/>
          </a:xfrm>
          <a:custGeom>
            <a:avLst/>
            <a:gdLst/>
            <a:ahLst/>
            <a:cxnLst/>
            <a:rect l="l" t="t" r="r" b="b"/>
            <a:pathLst>
              <a:path w="986154" h="738504">
                <a:moveTo>
                  <a:pt x="986053" y="0"/>
                </a:moveTo>
                <a:lnTo>
                  <a:pt x="975880" y="7607"/>
                </a:lnTo>
                <a:lnTo>
                  <a:pt x="0" y="737997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FAF792F1-57A1-1C40-8AB1-B54E890BC543}"/>
              </a:ext>
            </a:extLst>
          </p:cNvPr>
          <p:cNvSpPr/>
          <p:nvPr/>
        </p:nvSpPr>
        <p:spPr>
          <a:xfrm>
            <a:off x="2438652" y="4449032"/>
            <a:ext cx="94655" cy="85725"/>
          </a:xfrm>
          <a:custGeom>
            <a:avLst/>
            <a:gdLst/>
            <a:ahLst/>
            <a:cxnLst/>
            <a:rect l="l" t="t" r="r" b="b"/>
            <a:pathLst>
              <a:path w="134620" h="121920">
                <a:moveTo>
                  <a:pt x="134137" y="0"/>
                </a:moveTo>
                <a:lnTo>
                  <a:pt x="0" y="24256"/>
                </a:lnTo>
                <a:lnTo>
                  <a:pt x="60921" y="54787"/>
                </a:lnTo>
                <a:lnTo>
                  <a:pt x="73050" y="121856"/>
                </a:lnTo>
                <a:lnTo>
                  <a:pt x="134137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6FDE9B46-76C8-484E-B957-E5F276A1732E}"/>
              </a:ext>
            </a:extLst>
          </p:cNvPr>
          <p:cNvSpPr/>
          <p:nvPr/>
        </p:nvSpPr>
        <p:spPr>
          <a:xfrm>
            <a:off x="1732358" y="5077075"/>
            <a:ext cx="799654" cy="97780"/>
          </a:xfrm>
          <a:custGeom>
            <a:avLst/>
            <a:gdLst/>
            <a:ahLst/>
            <a:cxnLst/>
            <a:rect l="l" t="t" r="r" b="b"/>
            <a:pathLst>
              <a:path w="1137285" h="139065">
                <a:moveTo>
                  <a:pt x="1136675" y="138582"/>
                </a:moveTo>
                <a:lnTo>
                  <a:pt x="1124077" y="137045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C0D20B06-D1CA-3248-A19F-C2052BD8B680}"/>
              </a:ext>
            </a:extLst>
          </p:cNvPr>
          <p:cNvSpPr/>
          <p:nvPr/>
        </p:nvSpPr>
        <p:spPr>
          <a:xfrm>
            <a:off x="2496266" y="5128296"/>
            <a:ext cx="90636" cy="85279"/>
          </a:xfrm>
          <a:custGeom>
            <a:avLst/>
            <a:gdLst/>
            <a:ahLst/>
            <a:cxnLst/>
            <a:rect l="l" t="t" r="r" b="b"/>
            <a:pathLst>
              <a:path w="128904" h="121284">
                <a:moveTo>
                  <a:pt x="14744" y="0"/>
                </a:moveTo>
                <a:lnTo>
                  <a:pt x="37630" y="64198"/>
                </a:lnTo>
                <a:lnTo>
                  <a:pt x="0" y="121018"/>
                </a:lnTo>
                <a:lnTo>
                  <a:pt x="128397" y="75260"/>
                </a:lnTo>
                <a:lnTo>
                  <a:pt x="147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5DBD105D-2C9D-4D40-A8CE-FB394DADBFDE}"/>
              </a:ext>
            </a:extLst>
          </p:cNvPr>
          <p:cNvSpPr/>
          <p:nvPr/>
        </p:nvSpPr>
        <p:spPr>
          <a:xfrm>
            <a:off x="2801313" y="5221576"/>
            <a:ext cx="1134070" cy="446"/>
          </a:xfrm>
          <a:custGeom>
            <a:avLst/>
            <a:gdLst/>
            <a:ahLst/>
            <a:cxnLst/>
            <a:rect l="l" t="t" r="r" b="b"/>
            <a:pathLst>
              <a:path w="1612900" h="634">
                <a:moveTo>
                  <a:pt x="1612531" y="12"/>
                </a:moveTo>
                <a:lnTo>
                  <a:pt x="1599831" y="12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E12BC95B-328C-F242-BA3D-EC0ACD7BEBE0}"/>
              </a:ext>
            </a:extLst>
          </p:cNvPr>
          <p:cNvSpPr/>
          <p:nvPr/>
        </p:nvSpPr>
        <p:spPr>
          <a:xfrm>
            <a:off x="3904764" y="517872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47"/>
                </a:lnTo>
                <a:lnTo>
                  <a:pt x="0" y="121920"/>
                </a:lnTo>
                <a:lnTo>
                  <a:pt x="121920" y="60947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B15FA3A5-0181-E843-91CC-F7B79A64B522}"/>
              </a:ext>
            </a:extLst>
          </p:cNvPr>
          <p:cNvSpPr/>
          <p:nvPr/>
        </p:nvSpPr>
        <p:spPr>
          <a:xfrm>
            <a:off x="2717830" y="4388453"/>
            <a:ext cx="1240779" cy="695623"/>
          </a:xfrm>
          <a:custGeom>
            <a:avLst/>
            <a:gdLst/>
            <a:ahLst/>
            <a:cxnLst/>
            <a:rect l="l" t="t" r="r" b="b"/>
            <a:pathLst>
              <a:path w="1764665" h="989329">
                <a:moveTo>
                  <a:pt x="1764296" y="989152"/>
                </a:moveTo>
                <a:lnTo>
                  <a:pt x="1753222" y="982941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95DCA7AB-A183-404B-ABF6-F8C9110354CE}"/>
              </a:ext>
            </a:extLst>
          </p:cNvPr>
          <p:cNvSpPr/>
          <p:nvPr/>
        </p:nvSpPr>
        <p:spPr>
          <a:xfrm>
            <a:off x="3910907" y="5031721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59626" y="0"/>
                </a:moveTo>
                <a:lnTo>
                  <a:pt x="56400" y="68072"/>
                </a:lnTo>
                <a:lnTo>
                  <a:pt x="0" y="106349"/>
                </a:lnTo>
                <a:lnTo>
                  <a:pt x="136156" y="112788"/>
                </a:lnTo>
                <a:lnTo>
                  <a:pt x="59626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B24729FC-18D9-0C4A-A3C1-0C69608FEA8B}"/>
              </a:ext>
            </a:extLst>
          </p:cNvPr>
          <p:cNvSpPr/>
          <p:nvPr/>
        </p:nvSpPr>
        <p:spPr>
          <a:xfrm>
            <a:off x="1691585" y="5061421"/>
            <a:ext cx="0" cy="623738"/>
          </a:xfrm>
          <a:custGeom>
            <a:avLst/>
            <a:gdLst/>
            <a:ahLst/>
            <a:cxnLst/>
            <a:rect l="l" t="t" r="r" b="b"/>
            <a:pathLst>
              <a:path h="887095">
                <a:moveTo>
                  <a:pt x="0" y="886891"/>
                </a:moveTo>
                <a:lnTo>
                  <a:pt x="0" y="86784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C2846D90-4887-A94A-A064-A5F17394E7C1}"/>
              </a:ext>
            </a:extLst>
          </p:cNvPr>
          <p:cNvSpPr/>
          <p:nvPr/>
        </p:nvSpPr>
        <p:spPr>
          <a:xfrm>
            <a:off x="1632650" y="5642154"/>
            <a:ext cx="117871" cy="117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3CB3D430-3B98-724A-AFCB-8D1DCE9CEE6A}"/>
              </a:ext>
            </a:extLst>
          </p:cNvPr>
          <p:cNvSpPr/>
          <p:nvPr/>
        </p:nvSpPr>
        <p:spPr>
          <a:xfrm>
            <a:off x="915667" y="4817507"/>
            <a:ext cx="556766" cy="214759"/>
          </a:xfrm>
          <a:custGeom>
            <a:avLst/>
            <a:gdLst/>
            <a:ahLst/>
            <a:cxnLst/>
            <a:rect l="l" t="t" r="r" b="b"/>
            <a:pathLst>
              <a:path w="791845" h="305434">
                <a:moveTo>
                  <a:pt x="791692" y="304850"/>
                </a:moveTo>
                <a:lnTo>
                  <a:pt x="773912" y="298005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C55873EF-50A5-0C4E-A2B9-93E3C06DC798}"/>
              </a:ext>
            </a:extLst>
          </p:cNvPr>
          <p:cNvSpPr/>
          <p:nvPr/>
        </p:nvSpPr>
        <p:spPr>
          <a:xfrm>
            <a:off x="1411148" y="4961453"/>
            <a:ext cx="131266" cy="110282"/>
          </a:xfrm>
          <a:custGeom>
            <a:avLst/>
            <a:gdLst/>
            <a:ahLst/>
            <a:cxnLst/>
            <a:rect l="l" t="t" r="r" b="b"/>
            <a:pathLst>
              <a:path w="186689" h="156845">
                <a:moveTo>
                  <a:pt x="60236" y="0"/>
                </a:moveTo>
                <a:lnTo>
                  <a:pt x="69227" y="93281"/>
                </a:lnTo>
                <a:lnTo>
                  <a:pt x="0" y="156451"/>
                </a:lnTo>
                <a:lnTo>
                  <a:pt x="186562" y="138455"/>
                </a:lnTo>
                <a:lnTo>
                  <a:pt x="60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BC3C1F5D-A2B3-2548-9E22-AAD77F8D4FE4}"/>
              </a:ext>
            </a:extLst>
          </p:cNvPr>
          <p:cNvSpPr/>
          <p:nvPr/>
        </p:nvSpPr>
        <p:spPr>
          <a:xfrm>
            <a:off x="800045" y="468933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99F6B36F-FB64-014E-A963-D105398CFD59}"/>
              </a:ext>
            </a:extLst>
          </p:cNvPr>
          <p:cNvSpPr/>
          <p:nvPr/>
        </p:nvSpPr>
        <p:spPr>
          <a:xfrm>
            <a:off x="800045" y="4689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D92D340F-3B23-0D46-ADD8-F2A933A5912F}"/>
              </a:ext>
            </a:extLst>
          </p:cNvPr>
          <p:cNvSpPr txBox="1"/>
          <p:nvPr/>
        </p:nvSpPr>
        <p:spPr>
          <a:xfrm>
            <a:off x="892262" y="4681201"/>
            <a:ext cx="91082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116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42AB41C0-9DE8-1748-BBB6-4128330841AC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39"/>
                </a:lnTo>
                <a:lnTo>
                  <a:pt x="56487" y="56478"/>
                </a:lnTo>
                <a:lnTo>
                  <a:pt x="28243" y="92074"/>
                </a:lnTo>
                <a:lnTo>
                  <a:pt x="9414" y="131846"/>
                </a:lnTo>
                <a:lnTo>
                  <a:pt x="0" y="174124"/>
                </a:lnTo>
                <a:lnTo>
                  <a:pt x="0" y="217237"/>
                </a:lnTo>
                <a:lnTo>
                  <a:pt x="9414" y="259513"/>
                </a:lnTo>
                <a:lnTo>
                  <a:pt x="28243" y="299283"/>
                </a:lnTo>
                <a:lnTo>
                  <a:pt x="56487" y="334874"/>
                </a:lnTo>
                <a:lnTo>
                  <a:pt x="92078" y="363113"/>
                </a:lnTo>
                <a:lnTo>
                  <a:pt x="131848" y="381940"/>
                </a:lnTo>
                <a:lnTo>
                  <a:pt x="174123" y="391353"/>
                </a:lnTo>
                <a:lnTo>
                  <a:pt x="217235" y="391353"/>
                </a:lnTo>
                <a:lnTo>
                  <a:pt x="259510" y="381940"/>
                </a:lnTo>
                <a:lnTo>
                  <a:pt x="299280" y="363113"/>
                </a:lnTo>
                <a:lnTo>
                  <a:pt x="334871" y="334874"/>
                </a:lnTo>
                <a:lnTo>
                  <a:pt x="363110" y="299283"/>
                </a:lnTo>
                <a:lnTo>
                  <a:pt x="381936" y="259513"/>
                </a:lnTo>
                <a:lnTo>
                  <a:pt x="391349" y="217237"/>
                </a:lnTo>
                <a:lnTo>
                  <a:pt x="391349" y="174124"/>
                </a:lnTo>
                <a:lnTo>
                  <a:pt x="381936" y="131846"/>
                </a:lnTo>
                <a:lnTo>
                  <a:pt x="363110" y="92074"/>
                </a:lnTo>
                <a:lnTo>
                  <a:pt x="334871" y="56478"/>
                </a:lnTo>
                <a:lnTo>
                  <a:pt x="299280" y="28239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34F54995-156D-7D45-A298-4640B746EAC7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0"/>
                </a:lnTo>
                <a:lnTo>
                  <a:pt x="381936" y="131841"/>
                </a:lnTo>
                <a:lnTo>
                  <a:pt x="391349" y="174119"/>
                </a:lnTo>
                <a:lnTo>
                  <a:pt x="391349" y="217233"/>
                </a:lnTo>
                <a:lnTo>
                  <a:pt x="381936" y="259511"/>
                </a:lnTo>
                <a:lnTo>
                  <a:pt x="363110" y="299282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2"/>
                </a:lnTo>
                <a:lnTo>
                  <a:pt x="9414" y="259511"/>
                </a:lnTo>
                <a:lnTo>
                  <a:pt x="0" y="217233"/>
                </a:lnTo>
                <a:lnTo>
                  <a:pt x="0" y="174119"/>
                </a:lnTo>
                <a:lnTo>
                  <a:pt x="9414" y="131841"/>
                </a:lnTo>
                <a:lnTo>
                  <a:pt x="28243" y="92070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2A91F8BA-306E-E74D-BF06-09AD2E1C8E7A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9"/>
                </a:lnTo>
                <a:lnTo>
                  <a:pt x="0" y="174115"/>
                </a:lnTo>
                <a:lnTo>
                  <a:pt x="0" y="217228"/>
                </a:lnTo>
                <a:lnTo>
                  <a:pt x="9413" y="259506"/>
                </a:lnTo>
                <a:lnTo>
                  <a:pt x="28239" y="299278"/>
                </a:lnTo>
                <a:lnTo>
                  <a:pt x="56478" y="334874"/>
                </a:lnTo>
                <a:lnTo>
                  <a:pt x="92074" y="363113"/>
                </a:lnTo>
                <a:lnTo>
                  <a:pt x="131846" y="381940"/>
                </a:lnTo>
                <a:lnTo>
                  <a:pt x="174124" y="391353"/>
                </a:lnTo>
                <a:lnTo>
                  <a:pt x="217237" y="391353"/>
                </a:lnTo>
                <a:lnTo>
                  <a:pt x="259513" y="381940"/>
                </a:lnTo>
                <a:lnTo>
                  <a:pt x="299283" y="363113"/>
                </a:lnTo>
                <a:lnTo>
                  <a:pt x="334874" y="334874"/>
                </a:lnTo>
                <a:lnTo>
                  <a:pt x="363113" y="299278"/>
                </a:lnTo>
                <a:lnTo>
                  <a:pt x="381940" y="259506"/>
                </a:lnTo>
                <a:lnTo>
                  <a:pt x="391353" y="217228"/>
                </a:lnTo>
                <a:lnTo>
                  <a:pt x="391353" y="174115"/>
                </a:lnTo>
                <a:lnTo>
                  <a:pt x="381940" y="131839"/>
                </a:lnTo>
                <a:lnTo>
                  <a:pt x="363113" y="92069"/>
                </a:lnTo>
                <a:lnTo>
                  <a:pt x="334874" y="56478"/>
                </a:lnTo>
                <a:lnTo>
                  <a:pt x="299283" y="28239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92E86B69-7209-2947-9328-97FCFA8D41E6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9"/>
                </a:lnTo>
                <a:lnTo>
                  <a:pt x="391353" y="174115"/>
                </a:lnTo>
                <a:lnTo>
                  <a:pt x="391353" y="217228"/>
                </a:lnTo>
                <a:lnTo>
                  <a:pt x="381940" y="259506"/>
                </a:lnTo>
                <a:lnTo>
                  <a:pt x="363113" y="299278"/>
                </a:lnTo>
                <a:lnTo>
                  <a:pt x="334874" y="334874"/>
                </a:lnTo>
                <a:lnTo>
                  <a:pt x="299283" y="363113"/>
                </a:lnTo>
                <a:lnTo>
                  <a:pt x="259513" y="381940"/>
                </a:lnTo>
                <a:lnTo>
                  <a:pt x="217237" y="391353"/>
                </a:lnTo>
                <a:lnTo>
                  <a:pt x="174124" y="391353"/>
                </a:lnTo>
                <a:lnTo>
                  <a:pt x="131846" y="381940"/>
                </a:lnTo>
                <a:lnTo>
                  <a:pt x="92074" y="363113"/>
                </a:lnTo>
                <a:lnTo>
                  <a:pt x="56478" y="334874"/>
                </a:lnTo>
                <a:lnTo>
                  <a:pt x="28239" y="299278"/>
                </a:lnTo>
                <a:lnTo>
                  <a:pt x="9413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3" y="131839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A982667F-9155-3742-9678-EB27ACD683AA}"/>
              </a:ext>
            </a:extLst>
          </p:cNvPr>
          <p:cNvSpPr/>
          <p:nvPr/>
        </p:nvSpPr>
        <p:spPr>
          <a:xfrm>
            <a:off x="1558844" y="575832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40"/>
                </a:lnTo>
                <a:lnTo>
                  <a:pt x="56478" y="56480"/>
                </a:lnTo>
                <a:lnTo>
                  <a:pt x="28239" y="92072"/>
                </a:lnTo>
                <a:lnTo>
                  <a:pt x="9413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3" y="259505"/>
                </a:lnTo>
                <a:lnTo>
                  <a:pt x="28239" y="299275"/>
                </a:lnTo>
                <a:lnTo>
                  <a:pt x="56478" y="334867"/>
                </a:lnTo>
                <a:lnTo>
                  <a:pt x="92074" y="363107"/>
                </a:lnTo>
                <a:lnTo>
                  <a:pt x="131846" y="381933"/>
                </a:lnTo>
                <a:lnTo>
                  <a:pt x="174124" y="391347"/>
                </a:lnTo>
                <a:lnTo>
                  <a:pt x="217237" y="391347"/>
                </a:lnTo>
                <a:lnTo>
                  <a:pt x="259513" y="381933"/>
                </a:lnTo>
                <a:lnTo>
                  <a:pt x="299283" y="363107"/>
                </a:lnTo>
                <a:lnTo>
                  <a:pt x="334874" y="334867"/>
                </a:lnTo>
                <a:lnTo>
                  <a:pt x="363113" y="299275"/>
                </a:lnTo>
                <a:lnTo>
                  <a:pt x="381940" y="259505"/>
                </a:lnTo>
                <a:lnTo>
                  <a:pt x="391353" y="217229"/>
                </a:lnTo>
                <a:lnTo>
                  <a:pt x="391353" y="174117"/>
                </a:lnTo>
                <a:lnTo>
                  <a:pt x="381940" y="131841"/>
                </a:lnTo>
                <a:lnTo>
                  <a:pt x="363113" y="92072"/>
                </a:lnTo>
                <a:lnTo>
                  <a:pt x="334874" y="56480"/>
                </a:lnTo>
                <a:lnTo>
                  <a:pt x="299283" y="28240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C3BF5970-F71A-E043-972C-B98DB2D78A1B}"/>
              </a:ext>
            </a:extLst>
          </p:cNvPr>
          <p:cNvSpPr/>
          <p:nvPr/>
        </p:nvSpPr>
        <p:spPr>
          <a:xfrm>
            <a:off x="1558844" y="5758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8"/>
                </a:lnTo>
                <a:lnTo>
                  <a:pt x="391353" y="174114"/>
                </a:lnTo>
                <a:lnTo>
                  <a:pt x="391353" y="217225"/>
                </a:lnTo>
                <a:lnTo>
                  <a:pt x="381940" y="259501"/>
                </a:lnTo>
                <a:lnTo>
                  <a:pt x="363113" y="299270"/>
                </a:lnTo>
                <a:lnTo>
                  <a:pt x="334874" y="334862"/>
                </a:lnTo>
                <a:lnTo>
                  <a:pt x="299283" y="363101"/>
                </a:lnTo>
                <a:lnTo>
                  <a:pt x="259513" y="381927"/>
                </a:lnTo>
                <a:lnTo>
                  <a:pt x="217237" y="391340"/>
                </a:lnTo>
                <a:lnTo>
                  <a:pt x="174124" y="391340"/>
                </a:lnTo>
                <a:lnTo>
                  <a:pt x="131846" y="381927"/>
                </a:lnTo>
                <a:lnTo>
                  <a:pt x="92074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1A338076-A194-134A-B07C-31215C4E5E25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1"/>
                </a:lnTo>
                <a:lnTo>
                  <a:pt x="131838" y="381927"/>
                </a:lnTo>
                <a:lnTo>
                  <a:pt x="174114" y="391340"/>
                </a:lnTo>
                <a:lnTo>
                  <a:pt x="217225" y="391340"/>
                </a:lnTo>
                <a:lnTo>
                  <a:pt x="259501" y="381927"/>
                </a:lnTo>
                <a:lnTo>
                  <a:pt x="299270" y="363101"/>
                </a:lnTo>
                <a:lnTo>
                  <a:pt x="334862" y="334862"/>
                </a:lnTo>
                <a:lnTo>
                  <a:pt x="363105" y="299270"/>
                </a:lnTo>
                <a:lnTo>
                  <a:pt x="381935" y="259501"/>
                </a:lnTo>
                <a:lnTo>
                  <a:pt x="391349" y="217225"/>
                </a:lnTo>
                <a:lnTo>
                  <a:pt x="391349" y="174114"/>
                </a:lnTo>
                <a:lnTo>
                  <a:pt x="381935" y="131838"/>
                </a:lnTo>
                <a:lnTo>
                  <a:pt x="363105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2CE26591-CF3D-2640-96BB-B6487AA1ADE0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5" y="92069"/>
                </a:lnTo>
                <a:lnTo>
                  <a:pt x="381935" y="131838"/>
                </a:lnTo>
                <a:lnTo>
                  <a:pt x="391349" y="174114"/>
                </a:lnTo>
                <a:lnTo>
                  <a:pt x="391349" y="217225"/>
                </a:lnTo>
                <a:lnTo>
                  <a:pt x="381935" y="259501"/>
                </a:lnTo>
                <a:lnTo>
                  <a:pt x="363105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35F18E84-A51B-2441-8618-FF07D23E8E6F}"/>
              </a:ext>
            </a:extLst>
          </p:cNvPr>
          <p:cNvSpPr/>
          <p:nvPr/>
        </p:nvSpPr>
        <p:spPr>
          <a:xfrm>
            <a:off x="2515931" y="421204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4"/>
                </a:lnTo>
                <a:lnTo>
                  <a:pt x="92078" y="28243"/>
                </a:lnTo>
                <a:lnTo>
                  <a:pt x="56487" y="56487"/>
                </a:lnTo>
                <a:lnTo>
                  <a:pt x="28243" y="92078"/>
                </a:lnTo>
                <a:lnTo>
                  <a:pt x="9414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4" y="259510"/>
                </a:lnTo>
                <a:lnTo>
                  <a:pt x="28243" y="299280"/>
                </a:lnTo>
                <a:lnTo>
                  <a:pt x="56487" y="334871"/>
                </a:lnTo>
                <a:lnTo>
                  <a:pt x="92078" y="363110"/>
                </a:lnTo>
                <a:lnTo>
                  <a:pt x="131848" y="381936"/>
                </a:lnTo>
                <a:lnTo>
                  <a:pt x="174123" y="391349"/>
                </a:lnTo>
                <a:lnTo>
                  <a:pt x="217235" y="391349"/>
                </a:lnTo>
                <a:lnTo>
                  <a:pt x="259510" y="381936"/>
                </a:lnTo>
                <a:lnTo>
                  <a:pt x="299280" y="363110"/>
                </a:lnTo>
                <a:lnTo>
                  <a:pt x="334871" y="334871"/>
                </a:lnTo>
                <a:lnTo>
                  <a:pt x="363110" y="299280"/>
                </a:lnTo>
                <a:lnTo>
                  <a:pt x="381936" y="259510"/>
                </a:lnTo>
                <a:lnTo>
                  <a:pt x="391349" y="217235"/>
                </a:lnTo>
                <a:lnTo>
                  <a:pt x="391349" y="174123"/>
                </a:lnTo>
                <a:lnTo>
                  <a:pt x="381936" y="131848"/>
                </a:lnTo>
                <a:lnTo>
                  <a:pt x="363110" y="92078"/>
                </a:lnTo>
                <a:lnTo>
                  <a:pt x="334871" y="56487"/>
                </a:lnTo>
                <a:lnTo>
                  <a:pt x="299280" y="28243"/>
                </a:lnTo>
                <a:lnTo>
                  <a:pt x="259510" y="9414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0255CDEC-074A-3C41-B015-B0DCACEC0C17}"/>
              </a:ext>
            </a:extLst>
          </p:cNvPr>
          <p:cNvSpPr/>
          <p:nvPr/>
        </p:nvSpPr>
        <p:spPr>
          <a:xfrm>
            <a:off x="2515931" y="421203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4"/>
                </a:lnTo>
                <a:lnTo>
                  <a:pt x="381936" y="131846"/>
                </a:lnTo>
                <a:lnTo>
                  <a:pt x="391349" y="174124"/>
                </a:lnTo>
                <a:lnTo>
                  <a:pt x="391349" y="217237"/>
                </a:lnTo>
                <a:lnTo>
                  <a:pt x="381936" y="259513"/>
                </a:lnTo>
                <a:lnTo>
                  <a:pt x="363110" y="299283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3"/>
                </a:lnTo>
                <a:lnTo>
                  <a:pt x="9414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4" y="131846"/>
                </a:lnTo>
                <a:lnTo>
                  <a:pt x="28243" y="92074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6CABBE1B-6286-ED4D-8D82-D75DE62EB4D3}"/>
              </a:ext>
            </a:extLst>
          </p:cNvPr>
          <p:cNvSpPr txBox="1"/>
          <p:nvPr/>
        </p:nvSpPr>
        <p:spPr>
          <a:xfrm>
            <a:off x="3867121" y="3767007"/>
            <a:ext cx="318494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3.1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296D8C3F-E479-B540-93F0-ACA02E831907}"/>
              </a:ext>
            </a:extLst>
          </p:cNvPr>
          <p:cNvSpPr/>
          <p:nvPr/>
        </p:nvSpPr>
        <p:spPr>
          <a:xfrm>
            <a:off x="2515931" y="591868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40"/>
                </a:lnTo>
                <a:lnTo>
                  <a:pt x="56487" y="56480"/>
                </a:lnTo>
                <a:lnTo>
                  <a:pt x="28243" y="92072"/>
                </a:lnTo>
                <a:lnTo>
                  <a:pt x="9414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4" y="259505"/>
                </a:lnTo>
                <a:lnTo>
                  <a:pt x="28243" y="299275"/>
                </a:lnTo>
                <a:lnTo>
                  <a:pt x="56487" y="334867"/>
                </a:lnTo>
                <a:lnTo>
                  <a:pt x="92078" y="363107"/>
                </a:lnTo>
                <a:lnTo>
                  <a:pt x="131848" y="381933"/>
                </a:lnTo>
                <a:lnTo>
                  <a:pt x="174123" y="391347"/>
                </a:lnTo>
                <a:lnTo>
                  <a:pt x="217235" y="391347"/>
                </a:lnTo>
                <a:lnTo>
                  <a:pt x="259510" y="381933"/>
                </a:lnTo>
                <a:lnTo>
                  <a:pt x="299280" y="363107"/>
                </a:lnTo>
                <a:lnTo>
                  <a:pt x="334871" y="334867"/>
                </a:lnTo>
                <a:lnTo>
                  <a:pt x="363110" y="299275"/>
                </a:lnTo>
                <a:lnTo>
                  <a:pt x="381936" y="259505"/>
                </a:lnTo>
                <a:lnTo>
                  <a:pt x="391349" y="217229"/>
                </a:lnTo>
                <a:lnTo>
                  <a:pt x="391349" y="174117"/>
                </a:lnTo>
                <a:lnTo>
                  <a:pt x="381936" y="131841"/>
                </a:lnTo>
                <a:lnTo>
                  <a:pt x="363110" y="92072"/>
                </a:lnTo>
                <a:lnTo>
                  <a:pt x="334871" y="56480"/>
                </a:lnTo>
                <a:lnTo>
                  <a:pt x="299280" y="28240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833BF30E-C51D-FC43-9E16-7E438BFCF575}"/>
              </a:ext>
            </a:extLst>
          </p:cNvPr>
          <p:cNvSpPr/>
          <p:nvPr/>
        </p:nvSpPr>
        <p:spPr>
          <a:xfrm>
            <a:off x="2515931" y="591867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69"/>
                </a:lnTo>
                <a:lnTo>
                  <a:pt x="381936" y="131839"/>
                </a:lnTo>
                <a:lnTo>
                  <a:pt x="391349" y="174115"/>
                </a:lnTo>
                <a:lnTo>
                  <a:pt x="391349" y="217228"/>
                </a:lnTo>
                <a:lnTo>
                  <a:pt x="381936" y="259506"/>
                </a:lnTo>
                <a:lnTo>
                  <a:pt x="363110" y="299278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78"/>
                </a:lnTo>
                <a:lnTo>
                  <a:pt x="9414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4" y="131839"/>
                </a:lnTo>
                <a:lnTo>
                  <a:pt x="28243" y="92069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0E9F50CE-F1AB-2743-BC07-11E379FC2C8F}"/>
              </a:ext>
            </a:extLst>
          </p:cNvPr>
          <p:cNvSpPr txBox="1"/>
          <p:nvPr/>
        </p:nvSpPr>
        <p:spPr>
          <a:xfrm>
            <a:off x="841811" y="3641719"/>
            <a:ext cx="2320721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 edge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endParaRPr sz="1400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54">
            <a:extLst>
              <a:ext uri="{FF2B5EF4-FFF2-40B4-BE49-F238E27FC236}">
                <a16:creationId xmlns:a16="http://schemas.microsoft.com/office/drawing/2014/main" id="{7B4D3176-DA45-8344-8450-BFDFFA42F560}"/>
              </a:ext>
            </a:extLst>
          </p:cNvPr>
          <p:cNvSpPr/>
          <p:nvPr/>
        </p:nvSpPr>
        <p:spPr>
          <a:xfrm>
            <a:off x="3660091" y="4166310"/>
            <a:ext cx="434429" cy="851892"/>
          </a:xfrm>
          <a:custGeom>
            <a:avLst/>
            <a:gdLst/>
            <a:ahLst/>
            <a:cxnLst/>
            <a:rect l="l" t="t" r="r" b="b"/>
            <a:pathLst>
              <a:path w="617854" h="1211579">
                <a:moveTo>
                  <a:pt x="617613" y="1210970"/>
                </a:moveTo>
                <a:lnTo>
                  <a:pt x="611847" y="1199654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5">
            <a:extLst>
              <a:ext uri="{FF2B5EF4-FFF2-40B4-BE49-F238E27FC236}">
                <a16:creationId xmlns:a16="http://schemas.microsoft.com/office/drawing/2014/main" id="{3B6F27EF-5ECF-284B-AB85-5178486C6D53}"/>
              </a:ext>
            </a:extLst>
          </p:cNvPr>
          <p:cNvSpPr/>
          <p:nvPr/>
        </p:nvSpPr>
        <p:spPr>
          <a:xfrm>
            <a:off x="4042370" y="4971259"/>
            <a:ext cx="77242" cy="95994"/>
          </a:xfrm>
          <a:custGeom>
            <a:avLst/>
            <a:gdLst/>
            <a:ahLst/>
            <a:cxnLst/>
            <a:rect l="l" t="t" r="r" b="b"/>
            <a:pathLst>
              <a:path w="109854" h="136525">
                <a:moveTo>
                  <a:pt x="108610" y="0"/>
                </a:moveTo>
                <a:lnTo>
                  <a:pt x="68160" y="54838"/>
                </a:lnTo>
                <a:lnTo>
                  <a:pt x="0" y="55384"/>
                </a:lnTo>
                <a:lnTo>
                  <a:pt x="109689" y="136296"/>
                </a:lnTo>
                <a:lnTo>
                  <a:pt x="10861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6">
            <a:extLst>
              <a:ext uri="{FF2B5EF4-FFF2-40B4-BE49-F238E27FC236}">
                <a16:creationId xmlns:a16="http://schemas.microsoft.com/office/drawing/2014/main" id="{39709C25-F6E4-4242-A421-3928002B2456}"/>
              </a:ext>
            </a:extLst>
          </p:cNvPr>
          <p:cNvSpPr/>
          <p:nvPr/>
        </p:nvSpPr>
        <p:spPr>
          <a:xfrm>
            <a:off x="3659251" y="4170604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7">
            <a:extLst>
              <a:ext uri="{FF2B5EF4-FFF2-40B4-BE49-F238E27FC236}">
                <a16:creationId xmlns:a16="http://schemas.microsoft.com/office/drawing/2014/main" id="{F8B5F15C-D88C-2C4E-AC18-99FE85EDAD5B}"/>
              </a:ext>
            </a:extLst>
          </p:cNvPr>
          <p:cNvSpPr/>
          <p:nvPr/>
        </p:nvSpPr>
        <p:spPr>
          <a:xfrm>
            <a:off x="4012607" y="4939611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37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8">
            <a:extLst>
              <a:ext uri="{FF2B5EF4-FFF2-40B4-BE49-F238E27FC236}">
                <a16:creationId xmlns:a16="http://schemas.microsoft.com/office/drawing/2014/main" id="{19F85F92-3356-204D-A904-DCD8897AA534}"/>
              </a:ext>
            </a:extLst>
          </p:cNvPr>
          <p:cNvSpPr/>
          <p:nvPr/>
        </p:nvSpPr>
        <p:spPr>
          <a:xfrm>
            <a:off x="3660091" y="4166309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9">
            <a:extLst>
              <a:ext uri="{FF2B5EF4-FFF2-40B4-BE49-F238E27FC236}">
                <a16:creationId xmlns:a16="http://schemas.microsoft.com/office/drawing/2014/main" id="{25CD6C79-70DD-6940-A720-D6580E51FE8D}"/>
              </a:ext>
            </a:extLst>
          </p:cNvPr>
          <p:cNvSpPr/>
          <p:nvPr/>
        </p:nvSpPr>
        <p:spPr>
          <a:xfrm>
            <a:off x="4013447" y="4935316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25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61">
            <a:extLst>
              <a:ext uri="{FF2B5EF4-FFF2-40B4-BE49-F238E27FC236}">
                <a16:creationId xmlns:a16="http://schemas.microsoft.com/office/drawing/2014/main" id="{E2BE2908-4315-D043-AA54-A5B8FF1B3FD5}"/>
              </a:ext>
            </a:extLst>
          </p:cNvPr>
          <p:cNvSpPr txBox="1"/>
          <p:nvPr/>
        </p:nvSpPr>
        <p:spPr>
          <a:xfrm>
            <a:off x="3781732" y="4505637"/>
            <a:ext cx="318494" cy="22446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62">
            <a:extLst>
              <a:ext uri="{FF2B5EF4-FFF2-40B4-BE49-F238E27FC236}">
                <a16:creationId xmlns:a16="http://schemas.microsoft.com/office/drawing/2014/main" id="{D499A9FE-8529-514D-AA66-D6F9BFB1050C}"/>
              </a:ext>
            </a:extLst>
          </p:cNvPr>
          <p:cNvSpPr/>
          <p:nvPr/>
        </p:nvSpPr>
        <p:spPr>
          <a:xfrm>
            <a:off x="3523885" y="3994414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63">
            <a:extLst>
              <a:ext uri="{FF2B5EF4-FFF2-40B4-BE49-F238E27FC236}">
                <a16:creationId xmlns:a16="http://schemas.microsoft.com/office/drawing/2014/main" id="{5FF7BD3E-F756-744E-BDD0-669299D0CA60}"/>
              </a:ext>
            </a:extLst>
          </p:cNvPr>
          <p:cNvSpPr/>
          <p:nvPr/>
        </p:nvSpPr>
        <p:spPr>
          <a:xfrm>
            <a:off x="3523885" y="3994412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64">
            <a:extLst>
              <a:ext uri="{FF2B5EF4-FFF2-40B4-BE49-F238E27FC236}">
                <a16:creationId xmlns:a16="http://schemas.microsoft.com/office/drawing/2014/main" id="{EC284378-1F0E-5544-9DD3-181F9018D06A}"/>
              </a:ext>
            </a:extLst>
          </p:cNvPr>
          <p:cNvSpPr txBox="1"/>
          <p:nvPr/>
        </p:nvSpPr>
        <p:spPr>
          <a:xfrm>
            <a:off x="3616782" y="3996294"/>
            <a:ext cx="45719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8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65">
            <a:extLst>
              <a:ext uri="{FF2B5EF4-FFF2-40B4-BE49-F238E27FC236}">
                <a16:creationId xmlns:a16="http://schemas.microsoft.com/office/drawing/2014/main" id="{DEA1A666-3098-744B-A501-D1874DBAA0F1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5"/>
                </a:lnTo>
                <a:lnTo>
                  <a:pt x="131838" y="381935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5"/>
                </a:lnTo>
                <a:lnTo>
                  <a:pt x="299270" y="363105"/>
                </a:lnTo>
                <a:lnTo>
                  <a:pt x="334862" y="334862"/>
                </a:lnTo>
                <a:lnTo>
                  <a:pt x="363101" y="299270"/>
                </a:lnTo>
                <a:lnTo>
                  <a:pt x="381927" y="259501"/>
                </a:lnTo>
                <a:lnTo>
                  <a:pt x="391340" y="217225"/>
                </a:lnTo>
                <a:lnTo>
                  <a:pt x="391340" y="174114"/>
                </a:lnTo>
                <a:lnTo>
                  <a:pt x="381927" y="131838"/>
                </a:lnTo>
                <a:lnTo>
                  <a:pt x="363101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73B7C280-2521-2543-BBE3-2DF302200BC7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69"/>
                </a:lnTo>
                <a:lnTo>
                  <a:pt x="381927" y="131838"/>
                </a:lnTo>
                <a:lnTo>
                  <a:pt x="391340" y="174114"/>
                </a:lnTo>
                <a:lnTo>
                  <a:pt x="391340" y="217225"/>
                </a:lnTo>
                <a:lnTo>
                  <a:pt x="381927" y="259501"/>
                </a:lnTo>
                <a:lnTo>
                  <a:pt x="363101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67">
            <a:extLst>
              <a:ext uri="{FF2B5EF4-FFF2-40B4-BE49-F238E27FC236}">
                <a16:creationId xmlns:a16="http://schemas.microsoft.com/office/drawing/2014/main" id="{7BAD4C9F-CA72-F345-BFFB-ABDE22DDB437}"/>
              </a:ext>
            </a:extLst>
          </p:cNvPr>
          <p:cNvSpPr txBox="1"/>
          <p:nvPr/>
        </p:nvSpPr>
        <p:spPr>
          <a:xfrm>
            <a:off x="4065876" y="5097337"/>
            <a:ext cx="388513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13421" algn="l"/>
                <a:tab pos="729976" algn="l"/>
              </a:tabLst>
            </a:pPr>
            <a:r>
              <a:rPr sz="1400" spc="91" dirty="0">
                <a:latin typeface="Trebuchet MS"/>
                <a:cs typeface="Trebuchet MS"/>
              </a:rPr>
              <a:t>w	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67" name="object 4">
            <a:extLst>
              <a:ext uri="{FF2B5EF4-FFF2-40B4-BE49-F238E27FC236}">
                <a16:creationId xmlns:a16="http://schemas.microsoft.com/office/drawing/2014/main" id="{DA5BA810-43E5-114A-8D29-759DF3C8CCA0}"/>
              </a:ext>
            </a:extLst>
          </p:cNvPr>
          <p:cNvSpPr/>
          <p:nvPr/>
        </p:nvSpPr>
        <p:spPr>
          <a:xfrm>
            <a:off x="4716367" y="4036542"/>
            <a:ext cx="4226297" cy="21835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68" name="object 6">
            <a:extLst>
              <a:ext uri="{FF2B5EF4-FFF2-40B4-BE49-F238E27FC236}">
                <a16:creationId xmlns:a16="http://schemas.microsoft.com/office/drawing/2014/main" id="{C8FB0501-2985-744A-B2C2-620E200CC642}"/>
              </a:ext>
            </a:extLst>
          </p:cNvPr>
          <p:cNvSpPr txBox="1"/>
          <p:nvPr/>
        </p:nvSpPr>
        <p:spPr>
          <a:xfrm>
            <a:off x="4756398" y="4055097"/>
            <a:ext cx="4085598" cy="20709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07156" rIns="0" bIns="0" rtlCol="0">
            <a:spAutoFit/>
          </a:bodyPr>
          <a:lstStyle/>
          <a:p>
            <a:pPr marL="244665">
              <a:spcBef>
                <a:spcPts val="844"/>
              </a:spcBef>
              <a:tabLst>
                <a:tab pos="1018395" algn="l"/>
                <a:tab pos="1502367" algn="l"/>
                <a:tab pos="3340924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void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solidFill>
                  <a:srgbClr val="1B8E1D"/>
                </a:solidFill>
                <a:latin typeface="DejaVu Sans Mono"/>
                <a:cs typeface="DejaVu Sans Mono"/>
              </a:rPr>
              <a:t>relax</a:t>
            </a:r>
            <a:r>
              <a:rPr sz="1266" spc="-4" dirty="0">
                <a:latin typeface="DejaVu Sans Mono"/>
                <a:cs typeface="DejaVu Sans Mono"/>
              </a:rPr>
              <a:t>(</a:t>
            </a:r>
            <a:r>
              <a:rPr sz="1266" spc="-4" dirty="0" err="1">
                <a:latin typeface="DejaVu Sans Mono"/>
                <a:cs typeface="DejaVu Sans Mono"/>
              </a:rPr>
              <a:t>DirectedEdge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e)</a:t>
            </a:r>
            <a:endParaRPr sz="1266" dirty="0">
              <a:latin typeface="DejaVu Sans Mono"/>
              <a:cs typeface="DejaVu Sans Mono"/>
            </a:endParaRPr>
          </a:p>
          <a:p>
            <a:pPr marL="244665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921957" algn="l"/>
                <a:tab pos="1115278" algn="l"/>
                <a:tab pos="1308599" algn="l"/>
                <a:tab pos="2276543" algn="l"/>
                <a:tab pos="2469864" algn="l"/>
                <a:tab pos="2663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int	v	=	</a:t>
            </a:r>
            <a:r>
              <a:rPr sz="1266" spc="-4" dirty="0" err="1">
                <a:latin typeface="DejaVu Sans Mono"/>
                <a:cs typeface="DejaVu Sans Mono"/>
              </a:rPr>
              <a:t>e.from</a:t>
            </a:r>
            <a:r>
              <a:rPr sz="1266" spc="-4" dirty="0">
                <a:latin typeface="DejaVu Sans Mono"/>
                <a:cs typeface="DejaVu Sans Mono"/>
              </a:rPr>
              <a:t>(),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w	=	e.to();</a:t>
            </a:r>
            <a:endParaRPr sz="1266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825074" algn="l"/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(distTo[w]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&gt;	distTo[v]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+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latin typeface="DejaVu Sans Mono"/>
                <a:cs typeface="DejaVu Sans Mono"/>
              </a:rPr>
              <a:t>e.weight</a:t>
            </a:r>
            <a:r>
              <a:rPr sz="1266" spc="-4" dirty="0">
                <a:latin typeface="DejaVu Sans Mono"/>
                <a:cs typeface="DejaVu Sans Mono"/>
              </a:rPr>
              <a:t>())</a:t>
            </a:r>
            <a:endParaRPr sz="1266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distTo[w]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=	distTo[v]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+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latin typeface="DejaVu Sans Mono"/>
                <a:cs typeface="DejaVu Sans Mono"/>
              </a:rPr>
              <a:t>e.weight</a:t>
            </a:r>
            <a:r>
              <a:rPr sz="1266" spc="-4" dirty="0">
                <a:latin typeface="DejaVu Sans Mono"/>
                <a:cs typeface="DejaVu Sans Mono"/>
              </a:rPr>
              <a:t>();  edgeTo[w]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=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e;</a:t>
            </a:r>
            <a:endParaRPr sz="1266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 marL="244665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8F06DF-2F02-A543-AEE0-ACCBC11AC36D}"/>
              </a:ext>
            </a:extLst>
          </p:cNvPr>
          <p:cNvSpPr/>
          <p:nvPr/>
        </p:nvSpPr>
        <p:spPr>
          <a:xfrm>
            <a:off x="3778472" y="5532503"/>
            <a:ext cx="646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-15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60" dirty="0">
                <a:latin typeface="Arial" panose="020B0604020202020204" pitchFamily="34" charset="0"/>
                <a:cs typeface="Arial" panose="020B0604020202020204" pitchFamily="34" charset="0"/>
              </a:rPr>
              <a:t>7.2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8BB790B-FA83-4E45-BE70-AC8CCE883472}"/>
              </a:ext>
            </a:extLst>
          </p:cNvPr>
          <p:cNvSpPr/>
          <p:nvPr/>
        </p:nvSpPr>
        <p:spPr>
          <a:xfrm>
            <a:off x="3728875" y="3280909"/>
            <a:ext cx="13918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v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B718271-D95F-0C44-9A72-2AD2EB6A780D}"/>
              </a:ext>
            </a:extLst>
          </p:cNvPr>
          <p:cNvSpPr/>
          <p:nvPr/>
        </p:nvSpPr>
        <p:spPr>
          <a:xfrm>
            <a:off x="3042085" y="6050985"/>
            <a:ext cx="1589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</a:t>
            </a:r>
            <a:r>
              <a:rPr lang="en-US" sz="1600" spc="6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</a:t>
            </a:r>
            <a:r>
              <a:rPr lang="en-US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164189B-1236-1446-BFDF-0A230A255782}"/>
              </a:ext>
            </a:extLst>
          </p:cNvPr>
          <p:cNvCxnSpPr>
            <a:stCxn id="69" idx="1"/>
          </p:cNvCxnSpPr>
          <p:nvPr/>
        </p:nvCxnSpPr>
        <p:spPr>
          <a:xfrm flipV="1">
            <a:off x="3778472" y="5685159"/>
            <a:ext cx="481660" cy="12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43E0C89-BDB4-D94C-AC2C-BAD479F65F41}"/>
              </a:ext>
            </a:extLst>
          </p:cNvPr>
          <p:cNvCxnSpPr>
            <a:cxnSpLocks/>
          </p:cNvCxnSpPr>
          <p:nvPr/>
        </p:nvCxnSpPr>
        <p:spPr>
          <a:xfrm flipH="1">
            <a:off x="4065876" y="3716334"/>
            <a:ext cx="388513" cy="68997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17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50" grpId="0" animBg="1"/>
      <p:bldP spid="51" grpId="0" animBg="1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/>
      <p:bldP spid="64" grpId="0" animBg="1"/>
      <p:bldP spid="65" grpId="0" animBg="1"/>
      <p:bldP spid="66" grpId="0"/>
      <p:bldP spid="67" grpId="1" animBg="1"/>
      <p:bldP spid="68" grpId="0" animBg="1"/>
      <p:bldP spid="69" grpId="0"/>
      <p:bldP spid="71" grpId="0"/>
      <p:bldP spid="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8309-8101-AA43-BE2B-1A811F53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748"/>
            <a:ext cx="8229600" cy="1143000"/>
          </a:xfrm>
        </p:spPr>
        <p:txBody>
          <a:bodyPr/>
          <a:lstStyle/>
          <a:p>
            <a:r>
              <a:rPr lang="en-US" dirty="0"/>
              <a:t>Generic Shortest-paths Algorithm</a:t>
            </a: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88D378DB-8D58-754B-9634-9969489D7DC9}"/>
              </a:ext>
            </a:extLst>
          </p:cNvPr>
          <p:cNvSpPr/>
          <p:nvPr/>
        </p:nvSpPr>
        <p:spPr>
          <a:xfrm>
            <a:off x="1015068" y="1224691"/>
            <a:ext cx="4530055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899A97CD-9D0C-2644-AAE6-1478C0CC16FB}"/>
              </a:ext>
            </a:extLst>
          </p:cNvPr>
          <p:cNvSpPr txBox="1"/>
          <p:nvPr/>
        </p:nvSpPr>
        <p:spPr>
          <a:xfrm>
            <a:off x="1384363" y="1250533"/>
            <a:ext cx="4013003" cy="1935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sz="1600" b="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(to compute SPT from</a:t>
            </a:r>
            <a:r>
              <a:rPr lang="en-US" sz="1600" b="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endParaRPr lang="en-US" sz="1600" b="1" dirty="0">
              <a:solidFill>
                <a:srgbClr val="8D3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done: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any edge. </a:t>
            </a:r>
            <a:endParaRPr lang="en-US" sz="16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3A6F5-2BDD-3541-9E12-2A0C6C1CDCE6}"/>
              </a:ext>
            </a:extLst>
          </p:cNvPr>
          <p:cNvSpPr/>
          <p:nvPr/>
        </p:nvSpPr>
        <p:spPr>
          <a:xfrm>
            <a:off x="796086" y="3410126"/>
            <a:ext cx="7492237" cy="3375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Generic algorithm computes SPT (if it exists) from s.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Throughout algorithm,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the length of a simple path from s to v (and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last edge on path).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Each successful relaxation decreases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for some v.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entry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can decrease at most a finite number of times.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implementations. </a:t>
            </a:r>
            <a:r>
              <a:rPr lang="en-US" sz="1600" dirty="0"/>
              <a:t>How to choose which edge to relax?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1. Dijkstra’s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nonnegative weights, directed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2. Topological sort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directed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3. Bellman–Ford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negative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5C1346-3A42-474B-BD38-93D1E7FCFDF5}"/>
              </a:ext>
            </a:extLst>
          </p:cNvPr>
          <p:cNvCxnSpPr>
            <a:cxnSpLocks/>
          </p:cNvCxnSpPr>
          <p:nvPr/>
        </p:nvCxnSpPr>
        <p:spPr>
          <a:xfrm>
            <a:off x="1098089" y="1579136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3DAA9C-CF0B-7147-9516-FA43152E2EFF}"/>
              </a:ext>
            </a:extLst>
          </p:cNvPr>
          <p:cNvCxnSpPr>
            <a:cxnSpLocks/>
          </p:cNvCxnSpPr>
          <p:nvPr/>
        </p:nvCxnSpPr>
        <p:spPr>
          <a:xfrm>
            <a:off x="1098089" y="3239457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34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AB59-F7FE-2943-BB31-48934876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F8B243-E197-554E-9976-45A023D7EF4B}"/>
              </a:ext>
            </a:extLst>
          </p:cNvPr>
          <p:cNvSpPr/>
          <p:nvPr/>
        </p:nvSpPr>
        <p:spPr>
          <a:xfrm>
            <a:off x="358439" y="1409490"/>
            <a:ext cx="5413187" cy="89255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Consider vertices in increasing order of distance from s </a:t>
            </a:r>
          </a:p>
          <a:p>
            <a:pPr lvl="1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stem Font Regular"/>
              <a:buChar char="-"/>
            </a:pPr>
            <a:r>
              <a:rPr lang="en-US" sz="1400" dirty="0">
                <a:latin typeface="Arial"/>
                <a:cs typeface="Arial"/>
              </a:rPr>
              <a:t>(non-tree vertex with the lowest </a:t>
            </a:r>
            <a:r>
              <a:rPr lang="en-US" sz="1400" dirty="0" err="1">
                <a:latin typeface="Arial"/>
                <a:cs typeface="Arial"/>
              </a:rPr>
              <a:t>distTo</a:t>
            </a:r>
            <a:r>
              <a:rPr lang="en-US" sz="1400" dirty="0">
                <a:latin typeface="Arial"/>
                <a:cs typeface="Arial"/>
              </a:rPr>
              <a:t>[ ] value). </a:t>
            </a:r>
          </a:p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Add vertex to tree and relax all edges pointing from that vertex.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B0B803-DC56-6C4E-8A37-102BA22D1235}"/>
              </a:ext>
            </a:extLst>
          </p:cNvPr>
          <p:cNvSpPr/>
          <p:nvPr/>
        </p:nvSpPr>
        <p:spPr>
          <a:xfrm>
            <a:off x="2314004" y="229576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A6E6DC-A899-3740-83D8-ED33D9227501}"/>
              </a:ext>
            </a:extLst>
          </p:cNvPr>
          <p:cNvCxnSpPr>
            <a:cxnSpLocks/>
            <a:stCxn id="20" idx="1"/>
            <a:endCxn id="5" idx="5"/>
          </p:cNvCxnSpPr>
          <p:nvPr/>
        </p:nvCxnSpPr>
        <p:spPr>
          <a:xfrm flipH="1" flipV="1">
            <a:off x="2712024" y="2711248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D50282-1CDC-EB45-A284-3BF9FC7EF4F0}"/>
              </a:ext>
            </a:extLst>
          </p:cNvPr>
          <p:cNvCxnSpPr>
            <a:cxnSpLocks/>
            <a:stCxn id="21" idx="5"/>
            <a:endCxn id="24" idx="0"/>
          </p:cNvCxnSpPr>
          <p:nvPr/>
        </p:nvCxnSpPr>
        <p:spPr>
          <a:xfrm>
            <a:off x="4384660" y="3080560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7F88D9-0695-734F-983B-2FEB42C07A9D}"/>
              </a:ext>
            </a:extLst>
          </p:cNvPr>
          <p:cNvCxnSpPr>
            <a:cxnSpLocks/>
            <a:stCxn id="25" idx="7"/>
            <a:endCxn id="20" idx="3"/>
          </p:cNvCxnSpPr>
          <p:nvPr/>
        </p:nvCxnSpPr>
        <p:spPr>
          <a:xfrm flipV="1">
            <a:off x="3176632" y="4146279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CD5A0-E7BE-7649-9D93-F93AF96841A0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2780312" y="2539151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5BE30D-F6C3-2346-8636-C06D51A7B98E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922738" y="3982168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2D2447-2C4D-8044-9FF5-D99841A5BB45}"/>
              </a:ext>
            </a:extLst>
          </p:cNvPr>
          <p:cNvCxnSpPr>
            <a:cxnSpLocks/>
            <a:stCxn id="5" idx="4"/>
            <a:endCxn id="26" idx="0"/>
          </p:cNvCxnSpPr>
          <p:nvPr/>
        </p:nvCxnSpPr>
        <p:spPr>
          <a:xfrm flipH="1">
            <a:off x="2216122" y="2782532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0CF878-0799-0E48-AD4D-123E7836EC27}"/>
              </a:ext>
            </a:extLst>
          </p:cNvPr>
          <p:cNvCxnSpPr>
            <a:cxnSpLocks/>
            <a:stCxn id="26" idx="4"/>
            <a:endCxn id="25" idx="1"/>
          </p:cNvCxnSpPr>
          <p:nvPr/>
        </p:nvCxnSpPr>
        <p:spPr>
          <a:xfrm>
            <a:off x="2216122" y="4160247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4F0A2D-0183-7745-A934-902DD1C9C372}"/>
              </a:ext>
            </a:extLst>
          </p:cNvPr>
          <p:cNvCxnSpPr>
            <a:cxnSpLocks/>
            <a:stCxn id="22" idx="7"/>
            <a:endCxn id="26" idx="3"/>
          </p:cNvCxnSpPr>
          <p:nvPr/>
        </p:nvCxnSpPr>
        <p:spPr>
          <a:xfrm flipV="1">
            <a:off x="1320757" y="4088963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A5EE5E-7B89-5843-AC6C-DD43755758FF}"/>
              </a:ext>
            </a:extLst>
          </p:cNvPr>
          <p:cNvCxnSpPr>
            <a:cxnSpLocks/>
            <a:stCxn id="22" idx="6"/>
            <a:endCxn id="24" idx="3"/>
          </p:cNvCxnSpPr>
          <p:nvPr/>
        </p:nvCxnSpPr>
        <p:spPr>
          <a:xfrm>
            <a:off x="1389046" y="5133423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F4BC87-86E5-AC49-B67B-59A4BB3D4DA4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>
            <a:off x="3244921" y="4789227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5EEB1A-BA4B-754D-A7AB-86759ACD5787}"/>
              </a:ext>
            </a:extLst>
          </p:cNvPr>
          <p:cNvCxnSpPr>
            <a:cxnSpLocks/>
            <a:stCxn id="25" idx="2"/>
            <a:endCxn id="22" idx="6"/>
          </p:cNvCxnSpPr>
          <p:nvPr/>
        </p:nvCxnSpPr>
        <p:spPr>
          <a:xfrm flipH="1">
            <a:off x="1389046" y="4789227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D2351B-8007-BD41-9E6A-FDFD8BAA7E57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>
            <a:off x="1155892" y="3738786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E0F73C-C43E-7640-BEE6-8C0A53F13B56}"/>
              </a:ext>
            </a:extLst>
          </p:cNvPr>
          <p:cNvCxnSpPr>
            <a:cxnSpLocks/>
            <a:stCxn id="20" idx="2"/>
            <a:endCxn id="26" idx="6"/>
          </p:cNvCxnSpPr>
          <p:nvPr/>
        </p:nvCxnSpPr>
        <p:spPr>
          <a:xfrm flipH="1" flipV="1">
            <a:off x="2449276" y="3916866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6D9950-AA7E-9A43-850F-F3297AED9EB3}"/>
              </a:ext>
            </a:extLst>
          </p:cNvPr>
          <p:cNvCxnSpPr>
            <a:cxnSpLocks/>
            <a:stCxn id="5" idx="3"/>
            <a:endCxn id="23" idx="7"/>
          </p:cNvCxnSpPr>
          <p:nvPr/>
        </p:nvCxnSpPr>
        <p:spPr>
          <a:xfrm flipH="1">
            <a:off x="1087603" y="2711248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14240CA-BC00-034A-B48A-FD65DD7F1445}"/>
              </a:ext>
            </a:extLst>
          </p:cNvPr>
          <p:cNvSpPr/>
          <p:nvPr/>
        </p:nvSpPr>
        <p:spPr>
          <a:xfrm>
            <a:off x="3577794" y="373080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655EE1-46F7-674B-B2C5-46842D333AA0}"/>
              </a:ext>
            </a:extLst>
          </p:cNvPr>
          <p:cNvSpPr/>
          <p:nvPr/>
        </p:nvSpPr>
        <p:spPr>
          <a:xfrm>
            <a:off x="3986641" y="266508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DD43AFB-687D-9042-B80A-3AD361510FAE}"/>
              </a:ext>
            </a:extLst>
          </p:cNvPr>
          <p:cNvSpPr/>
          <p:nvPr/>
        </p:nvSpPr>
        <p:spPr>
          <a:xfrm>
            <a:off x="922738" y="489004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60B74B-D58F-1D41-ACF9-F22B5A741443}"/>
              </a:ext>
            </a:extLst>
          </p:cNvPr>
          <p:cNvSpPr/>
          <p:nvPr/>
        </p:nvSpPr>
        <p:spPr>
          <a:xfrm>
            <a:off x="689584" y="349540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14C5A70-6C0A-E240-9728-9E92D10D9BAA}"/>
              </a:ext>
            </a:extLst>
          </p:cNvPr>
          <p:cNvSpPr/>
          <p:nvPr/>
        </p:nvSpPr>
        <p:spPr>
          <a:xfrm>
            <a:off x="5266334" y="510647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4D0A38-4E58-7B41-A3F2-755DB23BC779}"/>
              </a:ext>
            </a:extLst>
          </p:cNvPr>
          <p:cNvSpPr/>
          <p:nvPr/>
        </p:nvSpPr>
        <p:spPr>
          <a:xfrm>
            <a:off x="2778613" y="4545845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D99520-CE47-B146-BCB8-D5344412C990}"/>
              </a:ext>
            </a:extLst>
          </p:cNvPr>
          <p:cNvSpPr/>
          <p:nvPr/>
        </p:nvSpPr>
        <p:spPr>
          <a:xfrm>
            <a:off x="1982968" y="367348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E754E7-73AE-8E4E-811D-9B9301ACD171}"/>
              </a:ext>
            </a:extLst>
          </p:cNvPr>
          <p:cNvCxnSpPr>
            <a:cxnSpLocks/>
            <a:stCxn id="21" idx="4"/>
            <a:endCxn id="20" idx="0"/>
          </p:cNvCxnSpPr>
          <p:nvPr/>
        </p:nvCxnSpPr>
        <p:spPr>
          <a:xfrm flipH="1">
            <a:off x="3810948" y="3151844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82A89B-148F-6047-B569-FCCA63EDCC4C}"/>
              </a:ext>
            </a:extLst>
          </p:cNvPr>
          <p:cNvCxnSpPr>
            <a:cxnSpLocks/>
            <a:stCxn id="20" idx="5"/>
            <a:endCxn id="24" idx="1"/>
          </p:cNvCxnSpPr>
          <p:nvPr/>
        </p:nvCxnSpPr>
        <p:spPr>
          <a:xfrm>
            <a:off x="3975813" y="4146279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4C0DAB-64D0-5740-AA32-1444108DE2E7}"/>
              </a:ext>
            </a:extLst>
          </p:cNvPr>
          <p:cNvSpPr txBox="1"/>
          <p:nvPr/>
        </p:nvSpPr>
        <p:spPr>
          <a:xfrm>
            <a:off x="3306989" y="433076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78C71B-AB16-3E4F-B228-17154AECE7EC}"/>
              </a:ext>
            </a:extLst>
          </p:cNvPr>
          <p:cNvSpPr txBox="1"/>
          <p:nvPr/>
        </p:nvSpPr>
        <p:spPr>
          <a:xfrm>
            <a:off x="3875770" y="336093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A933F-9C78-2C46-9D2A-D88A3374C84D}"/>
              </a:ext>
            </a:extLst>
          </p:cNvPr>
          <p:cNvSpPr txBox="1"/>
          <p:nvPr/>
        </p:nvSpPr>
        <p:spPr>
          <a:xfrm>
            <a:off x="2379599" y="4300811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306A9B-71C9-9949-8933-D4AE19519F92}"/>
              </a:ext>
            </a:extLst>
          </p:cNvPr>
          <p:cNvSpPr txBox="1"/>
          <p:nvPr/>
        </p:nvSpPr>
        <p:spPr>
          <a:xfrm>
            <a:off x="2271378" y="31640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9EA7A5-3613-6D49-AD74-F0FA976EEA92}"/>
              </a:ext>
            </a:extLst>
          </p:cNvPr>
          <p:cNvSpPr txBox="1"/>
          <p:nvPr/>
        </p:nvSpPr>
        <p:spPr>
          <a:xfrm>
            <a:off x="3048358" y="314336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F13B05-E744-6642-A553-8FBFB43EC0EA}"/>
              </a:ext>
            </a:extLst>
          </p:cNvPr>
          <p:cNvSpPr txBox="1"/>
          <p:nvPr/>
        </p:nvSpPr>
        <p:spPr>
          <a:xfrm>
            <a:off x="1430772" y="377482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B3999C-8AA2-0E47-A286-A2DB654D06E9}"/>
              </a:ext>
            </a:extLst>
          </p:cNvPr>
          <p:cNvSpPr txBox="1"/>
          <p:nvPr/>
        </p:nvSpPr>
        <p:spPr>
          <a:xfrm>
            <a:off x="3337797" y="262660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DB202A-A1BB-5F46-BB04-1391B3E35A85}"/>
              </a:ext>
            </a:extLst>
          </p:cNvPr>
          <p:cNvSpPr txBox="1"/>
          <p:nvPr/>
        </p:nvSpPr>
        <p:spPr>
          <a:xfrm>
            <a:off x="1630223" y="305324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9C621E-6E89-2648-8B0A-920506B9DDC5}"/>
              </a:ext>
            </a:extLst>
          </p:cNvPr>
          <p:cNvSpPr txBox="1"/>
          <p:nvPr/>
        </p:nvSpPr>
        <p:spPr>
          <a:xfrm>
            <a:off x="2915318" y="384381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FB26CB-192F-4343-A2AA-1B1A3D975BF5}"/>
              </a:ext>
            </a:extLst>
          </p:cNvPr>
          <p:cNvSpPr txBox="1"/>
          <p:nvPr/>
        </p:nvSpPr>
        <p:spPr>
          <a:xfrm>
            <a:off x="941029" y="431965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764840-78F2-BF4D-B8A1-9DB1A6D40D3F}"/>
              </a:ext>
            </a:extLst>
          </p:cNvPr>
          <p:cNvSpPr txBox="1"/>
          <p:nvPr/>
        </p:nvSpPr>
        <p:spPr>
          <a:xfrm>
            <a:off x="1630856" y="436514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604790-B3C7-2E4F-A055-2D3793AE65D1}"/>
              </a:ext>
            </a:extLst>
          </p:cNvPr>
          <p:cNvSpPr txBox="1"/>
          <p:nvPr/>
        </p:nvSpPr>
        <p:spPr>
          <a:xfrm>
            <a:off x="2071512" y="48400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9E43A1-2432-2942-AAF2-D7D0C404B6ED}"/>
              </a:ext>
            </a:extLst>
          </p:cNvPr>
          <p:cNvSpPr txBox="1"/>
          <p:nvPr/>
        </p:nvSpPr>
        <p:spPr>
          <a:xfrm>
            <a:off x="4383062" y="445150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6A7B2D-0E3C-BF42-B58B-25FB8366045B}"/>
              </a:ext>
            </a:extLst>
          </p:cNvPr>
          <p:cNvSpPr txBox="1"/>
          <p:nvPr/>
        </p:nvSpPr>
        <p:spPr>
          <a:xfrm>
            <a:off x="4724833" y="382907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4D7F63-4055-7247-A04C-63AFA7281326}"/>
              </a:ext>
            </a:extLst>
          </p:cNvPr>
          <p:cNvSpPr txBox="1"/>
          <p:nvPr/>
        </p:nvSpPr>
        <p:spPr>
          <a:xfrm>
            <a:off x="3786350" y="491086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A310B5-82B9-AD49-B18F-104C25E767B2}"/>
              </a:ext>
            </a:extLst>
          </p:cNvPr>
          <p:cNvSpPr txBox="1"/>
          <p:nvPr/>
        </p:nvSpPr>
        <p:spPr>
          <a:xfrm>
            <a:off x="3052919" y="522028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5CD3E6-26AB-FB49-B705-E96FAFA1EDE7}"/>
              </a:ext>
            </a:extLst>
          </p:cNvPr>
          <p:cNvSpPr/>
          <p:nvPr/>
        </p:nvSpPr>
        <p:spPr>
          <a:xfrm>
            <a:off x="370519" y="541295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source vertex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1  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E8B5DAF-B34A-3344-B845-B47F2697E6A4}"/>
              </a:ext>
            </a:extLst>
          </p:cNvPr>
          <p:cNvSpPr/>
          <p:nvPr/>
        </p:nvSpPr>
        <p:spPr>
          <a:xfrm>
            <a:off x="6368244" y="2387387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0B1934-6482-C241-BA3D-7562CC27D130}"/>
              </a:ext>
            </a:extLst>
          </p:cNvPr>
          <p:cNvSpPr/>
          <p:nvPr/>
        </p:nvSpPr>
        <p:spPr>
          <a:xfrm>
            <a:off x="6368244" y="2787821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C1BECD-7AE2-8140-AACD-690FCD70C543}"/>
              </a:ext>
            </a:extLst>
          </p:cNvPr>
          <p:cNvCxnSpPr/>
          <p:nvPr/>
        </p:nvCxnSpPr>
        <p:spPr>
          <a:xfrm>
            <a:off x="6322180" y="2733266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/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C903FAA4-C2A3-224C-9E07-AEADBCEC8899}"/>
              </a:ext>
            </a:extLst>
          </p:cNvPr>
          <p:cNvSpPr/>
          <p:nvPr/>
        </p:nvSpPr>
        <p:spPr>
          <a:xfrm>
            <a:off x="6409234" y="4648633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23A46E8-1D6D-1D4C-A063-24B19748ED16}"/>
              </a:ext>
            </a:extLst>
          </p:cNvPr>
          <p:cNvSpPr/>
          <p:nvPr/>
        </p:nvSpPr>
        <p:spPr>
          <a:xfrm>
            <a:off x="6409234" y="5040678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C5112D6-641F-2C40-A4AC-A8DE3FAC9781}"/>
              </a:ext>
            </a:extLst>
          </p:cNvPr>
          <p:cNvCxnSpPr/>
          <p:nvPr/>
        </p:nvCxnSpPr>
        <p:spPr>
          <a:xfrm>
            <a:off x="6363170" y="4986123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8E8B36A-199D-1743-82D7-17D578EA4B34}"/>
              </a:ext>
            </a:extLst>
          </p:cNvPr>
          <p:cNvSpPr/>
          <p:nvPr/>
        </p:nvSpPr>
        <p:spPr>
          <a:xfrm>
            <a:off x="6914332" y="5019646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F738779-E174-5842-A607-555D3EA910BD}"/>
              </a:ext>
            </a:extLst>
          </p:cNvPr>
          <p:cNvCxnSpPr/>
          <p:nvPr/>
        </p:nvCxnSpPr>
        <p:spPr>
          <a:xfrm>
            <a:off x="6950396" y="312966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D2F90AC-99B1-CC4C-A08A-E9F5496944DE}"/>
              </a:ext>
            </a:extLst>
          </p:cNvPr>
          <p:cNvCxnSpPr/>
          <p:nvPr/>
        </p:nvCxnSpPr>
        <p:spPr>
          <a:xfrm>
            <a:off x="6952719" y="43402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2AE1D63-0F29-0841-B0CF-4E44C4D7057C}"/>
              </a:ext>
            </a:extLst>
          </p:cNvPr>
          <p:cNvCxnSpPr/>
          <p:nvPr/>
        </p:nvCxnSpPr>
        <p:spPr>
          <a:xfrm>
            <a:off x="6952719" y="37265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8572B6-20F0-1E40-91BF-FE6C422E638D}"/>
              </a:ext>
            </a:extLst>
          </p:cNvPr>
          <p:cNvSpPr/>
          <p:nvPr/>
        </p:nvSpPr>
        <p:spPr>
          <a:xfrm>
            <a:off x="7330506" y="2758400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B80220C-C712-864F-A9C1-2D630E2FA539}"/>
              </a:ext>
            </a:extLst>
          </p:cNvPr>
          <p:cNvSpPr/>
          <p:nvPr/>
        </p:nvSpPr>
        <p:spPr>
          <a:xfrm>
            <a:off x="7330506" y="504067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C30E573-421A-7940-84B8-8F1E95C5E777}"/>
              </a:ext>
            </a:extLst>
          </p:cNvPr>
          <p:cNvCxnSpPr/>
          <p:nvPr/>
        </p:nvCxnSpPr>
        <p:spPr>
          <a:xfrm>
            <a:off x="6966867" y="536824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1AC77C-942B-0845-901B-C9793715A824}"/>
              </a:ext>
            </a:extLst>
          </p:cNvPr>
          <p:cNvCxnSpPr/>
          <p:nvPr/>
        </p:nvCxnSpPr>
        <p:spPr>
          <a:xfrm>
            <a:off x="6969190" y="662081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0F453E-008A-0E49-83FA-A693D10CE763}"/>
              </a:ext>
            </a:extLst>
          </p:cNvPr>
          <p:cNvCxnSpPr/>
          <p:nvPr/>
        </p:nvCxnSpPr>
        <p:spPr>
          <a:xfrm>
            <a:off x="6969190" y="59987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7864E6-6A40-4F45-A310-0ACF7FDD9AF6}"/>
              </a:ext>
            </a:extLst>
          </p:cNvPr>
          <p:cNvCxnSpPr/>
          <p:nvPr/>
        </p:nvCxnSpPr>
        <p:spPr>
          <a:xfrm>
            <a:off x="6950396" y="35241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363CE03-FD8A-4244-9629-6DC375579BD8}"/>
              </a:ext>
            </a:extLst>
          </p:cNvPr>
          <p:cNvCxnSpPr/>
          <p:nvPr/>
        </p:nvCxnSpPr>
        <p:spPr>
          <a:xfrm>
            <a:off x="6950396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7AD8E8-F43A-FC41-9D12-11DD2552B313}"/>
              </a:ext>
            </a:extLst>
          </p:cNvPr>
          <p:cNvCxnSpPr/>
          <p:nvPr/>
        </p:nvCxnSpPr>
        <p:spPr>
          <a:xfrm>
            <a:off x="6966867" y="558117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49C30B8-9EFB-BD49-AD90-CC2B7BB0AD66}"/>
              </a:ext>
            </a:extLst>
          </p:cNvPr>
          <p:cNvCxnSpPr/>
          <p:nvPr/>
        </p:nvCxnSpPr>
        <p:spPr>
          <a:xfrm>
            <a:off x="6966867" y="578992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50CF9D1-D5A6-304B-AEF7-5E889EF872ED}"/>
              </a:ext>
            </a:extLst>
          </p:cNvPr>
          <p:cNvSpPr/>
          <p:nvPr/>
        </p:nvSpPr>
        <p:spPr>
          <a:xfrm>
            <a:off x="3150983" y="542747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4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C757825-051A-F147-B776-92788476DF42}"/>
              </a:ext>
            </a:extLst>
          </p:cNvPr>
          <p:cNvSpPr/>
          <p:nvPr/>
        </p:nvSpPr>
        <p:spPr>
          <a:xfrm>
            <a:off x="7702022" y="2758399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AA42E5-AEEE-7E4E-9E64-5CCBF5FB27C5}"/>
              </a:ext>
            </a:extLst>
          </p:cNvPr>
          <p:cNvCxnSpPr/>
          <p:nvPr/>
        </p:nvCxnSpPr>
        <p:spPr>
          <a:xfrm>
            <a:off x="6952719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AF46E1B-9C53-8A48-9F99-4FE192259368}"/>
              </a:ext>
            </a:extLst>
          </p:cNvPr>
          <p:cNvCxnSpPr/>
          <p:nvPr/>
        </p:nvCxnSpPr>
        <p:spPr>
          <a:xfrm>
            <a:off x="7417393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351607A-7940-AF4A-B69A-39C66A0F360D}"/>
              </a:ext>
            </a:extLst>
          </p:cNvPr>
          <p:cNvCxnSpPr/>
          <p:nvPr/>
        </p:nvCxnSpPr>
        <p:spPr>
          <a:xfrm>
            <a:off x="6973715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64145C6-2297-7C43-A991-0D7EC3A6C60C}"/>
              </a:ext>
            </a:extLst>
          </p:cNvPr>
          <p:cNvCxnSpPr/>
          <p:nvPr/>
        </p:nvCxnSpPr>
        <p:spPr>
          <a:xfrm>
            <a:off x="7379144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1B489F0C-224A-0849-A613-CD44D2E262F6}"/>
              </a:ext>
            </a:extLst>
          </p:cNvPr>
          <p:cNvSpPr/>
          <p:nvPr/>
        </p:nvSpPr>
        <p:spPr>
          <a:xfrm>
            <a:off x="7634727" y="503816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1055547-3818-AF4E-8B88-B7ED4667B4C9}"/>
              </a:ext>
            </a:extLst>
          </p:cNvPr>
          <p:cNvCxnSpPr>
            <a:cxnSpLocks/>
          </p:cNvCxnSpPr>
          <p:nvPr/>
        </p:nvCxnSpPr>
        <p:spPr>
          <a:xfrm>
            <a:off x="5786364" y="289676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443EBF7-693E-5D40-8499-F7EFCC5C56D2}"/>
              </a:ext>
            </a:extLst>
          </p:cNvPr>
          <p:cNvCxnSpPr>
            <a:cxnSpLocks/>
          </p:cNvCxnSpPr>
          <p:nvPr/>
        </p:nvCxnSpPr>
        <p:spPr>
          <a:xfrm>
            <a:off x="5786364" y="310586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3B6EFA4-66E0-CF41-BE1D-C751D90C8E13}"/>
              </a:ext>
            </a:extLst>
          </p:cNvPr>
          <p:cNvCxnSpPr>
            <a:cxnSpLocks/>
          </p:cNvCxnSpPr>
          <p:nvPr/>
        </p:nvCxnSpPr>
        <p:spPr>
          <a:xfrm>
            <a:off x="5786364" y="3314961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F3361D0-D5BF-FB40-9802-4AC86EFFD938}"/>
              </a:ext>
            </a:extLst>
          </p:cNvPr>
          <p:cNvCxnSpPr>
            <a:cxnSpLocks/>
          </p:cNvCxnSpPr>
          <p:nvPr/>
        </p:nvCxnSpPr>
        <p:spPr>
          <a:xfrm>
            <a:off x="5786364" y="3524059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FF0A935-D5A8-014F-A26E-08B67FB200B8}"/>
              </a:ext>
            </a:extLst>
          </p:cNvPr>
          <p:cNvCxnSpPr>
            <a:cxnSpLocks/>
          </p:cNvCxnSpPr>
          <p:nvPr/>
        </p:nvCxnSpPr>
        <p:spPr>
          <a:xfrm>
            <a:off x="5786364" y="3733157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0E99929-6E4B-B149-9A0F-D45D5D868345}"/>
              </a:ext>
            </a:extLst>
          </p:cNvPr>
          <p:cNvCxnSpPr>
            <a:cxnSpLocks/>
          </p:cNvCxnSpPr>
          <p:nvPr/>
        </p:nvCxnSpPr>
        <p:spPr>
          <a:xfrm>
            <a:off x="5786364" y="394225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BCFAFD-63B3-6943-84F6-33A147B47FD8}"/>
              </a:ext>
            </a:extLst>
          </p:cNvPr>
          <p:cNvCxnSpPr>
            <a:cxnSpLocks/>
          </p:cNvCxnSpPr>
          <p:nvPr/>
        </p:nvCxnSpPr>
        <p:spPr>
          <a:xfrm>
            <a:off x="5786364" y="415135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F46357F-3502-8B49-97E2-31CE6DFCB83F}"/>
              </a:ext>
            </a:extLst>
          </p:cNvPr>
          <p:cNvCxnSpPr>
            <a:cxnSpLocks/>
          </p:cNvCxnSpPr>
          <p:nvPr/>
        </p:nvCxnSpPr>
        <p:spPr>
          <a:xfrm>
            <a:off x="5786364" y="4360452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70D9AFC-C505-5E47-97DF-D4817BE4315E}"/>
              </a:ext>
            </a:extLst>
          </p:cNvPr>
          <p:cNvCxnSpPr/>
          <p:nvPr/>
        </p:nvCxnSpPr>
        <p:spPr>
          <a:xfrm>
            <a:off x="6950396" y="41513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98DBF51-CCF5-E84A-993A-06E68CFB46EA}"/>
              </a:ext>
            </a:extLst>
          </p:cNvPr>
          <p:cNvCxnSpPr/>
          <p:nvPr/>
        </p:nvCxnSpPr>
        <p:spPr>
          <a:xfrm>
            <a:off x="7418920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447315A-3BF6-234F-9D8B-3B87E43E363F}"/>
              </a:ext>
            </a:extLst>
          </p:cNvPr>
          <p:cNvCxnSpPr/>
          <p:nvPr/>
        </p:nvCxnSpPr>
        <p:spPr>
          <a:xfrm>
            <a:off x="6982379" y="64112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A650920-2234-B84F-B34E-74CC9811BE12}"/>
              </a:ext>
            </a:extLst>
          </p:cNvPr>
          <p:cNvCxnSpPr/>
          <p:nvPr/>
        </p:nvCxnSpPr>
        <p:spPr>
          <a:xfrm>
            <a:off x="7375402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425C2E8-F2BA-5F4F-B5EC-3B7905AE8682}"/>
              </a:ext>
            </a:extLst>
          </p:cNvPr>
          <p:cNvCxnSpPr>
            <a:cxnSpLocks/>
          </p:cNvCxnSpPr>
          <p:nvPr/>
        </p:nvCxnSpPr>
        <p:spPr>
          <a:xfrm>
            <a:off x="6940772" y="289618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9CFF1FF-918A-CA42-A703-28190C1C7D3F}"/>
              </a:ext>
            </a:extLst>
          </p:cNvPr>
          <p:cNvSpPr/>
          <p:nvPr/>
        </p:nvSpPr>
        <p:spPr>
          <a:xfrm>
            <a:off x="6617176" y="785712"/>
            <a:ext cx="249780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6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6</a:t>
            </a:r>
          </a:p>
          <a:p>
            <a:endParaRPr lang="en-US" sz="1200" dirty="0">
              <a:solidFill>
                <a:srgbClr val="8C3023"/>
              </a:solidFill>
              <a:latin typeface="LucidaGrande" panose="020B0600040502020204" pitchFamily="34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2D8E8D5-A45C-4949-A3B9-F4D06FDAB167}"/>
              </a:ext>
            </a:extLst>
          </p:cNvPr>
          <p:cNvCxnSpPr/>
          <p:nvPr/>
        </p:nvCxnSpPr>
        <p:spPr>
          <a:xfrm>
            <a:off x="7403377" y="414703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86FEA4E-1484-AC41-BC06-D28C8327E6F3}"/>
              </a:ext>
            </a:extLst>
          </p:cNvPr>
          <p:cNvCxnSpPr/>
          <p:nvPr/>
        </p:nvCxnSpPr>
        <p:spPr>
          <a:xfrm>
            <a:off x="7786837" y="330632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BE6F0C3-38F0-2645-8C9F-A9E758DC0275}"/>
              </a:ext>
            </a:extLst>
          </p:cNvPr>
          <p:cNvSpPr/>
          <p:nvPr/>
        </p:nvSpPr>
        <p:spPr>
          <a:xfrm>
            <a:off x="8003315" y="2758398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1864ECE-36A1-2E4D-982B-31F12E52E203}"/>
              </a:ext>
            </a:extLst>
          </p:cNvPr>
          <p:cNvCxnSpPr/>
          <p:nvPr/>
        </p:nvCxnSpPr>
        <p:spPr>
          <a:xfrm>
            <a:off x="7385234" y="64177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33749A7-B35E-5D42-925A-94D5CB220A99}"/>
              </a:ext>
            </a:extLst>
          </p:cNvPr>
          <p:cNvCxnSpPr/>
          <p:nvPr/>
        </p:nvCxnSpPr>
        <p:spPr>
          <a:xfrm>
            <a:off x="7668026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0B61828-4306-DD46-9DFC-C63FBE116A40}"/>
              </a:ext>
            </a:extLst>
          </p:cNvPr>
          <p:cNvSpPr/>
          <p:nvPr/>
        </p:nvSpPr>
        <p:spPr>
          <a:xfrm>
            <a:off x="7887684" y="5030419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E88EFD1-33A0-024F-8416-BB07EE922285}"/>
              </a:ext>
            </a:extLst>
          </p:cNvPr>
          <p:cNvCxnSpPr/>
          <p:nvPr/>
        </p:nvCxnSpPr>
        <p:spPr>
          <a:xfrm>
            <a:off x="7786837" y="413384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8083755-4068-C241-B1C0-4D65D76A7896}"/>
              </a:ext>
            </a:extLst>
          </p:cNvPr>
          <p:cNvCxnSpPr/>
          <p:nvPr/>
        </p:nvCxnSpPr>
        <p:spPr>
          <a:xfrm>
            <a:off x="7422224" y="35083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6CB279-B7C6-0947-B1BC-27DA5F5A048C}"/>
              </a:ext>
            </a:extLst>
          </p:cNvPr>
          <p:cNvCxnSpPr/>
          <p:nvPr/>
        </p:nvCxnSpPr>
        <p:spPr>
          <a:xfrm>
            <a:off x="7668026" y="64196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5893544-0CAE-D04A-90A3-6B3FEAC4BF32}"/>
              </a:ext>
            </a:extLst>
          </p:cNvPr>
          <p:cNvCxnSpPr/>
          <p:nvPr/>
        </p:nvCxnSpPr>
        <p:spPr>
          <a:xfrm>
            <a:off x="7375402" y="579831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922618D-C1F8-B60E-A626-F58D3AD55FA1}"/>
              </a:ext>
            </a:extLst>
          </p:cNvPr>
          <p:cNvSpPr txBox="1"/>
          <p:nvPr/>
        </p:nvSpPr>
        <p:spPr>
          <a:xfrm>
            <a:off x="506024" y="6256800"/>
            <a:ext cx="570233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dk1"/>
                </a:solidFill>
                <a:latin typeface="Times New Roman"/>
                <a:cs typeface="Times New Roman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GB" sz="1400" dirty="0" err="1"/>
              <a:t>Dijkstras</a:t>
            </a:r>
            <a:r>
              <a:rPr lang="en-GB" sz="1400" dirty="0"/>
              <a:t> Shortest Path Algorithm Explained | With Example | Graph Theory</a:t>
            </a:r>
          </a:p>
          <a:p>
            <a:r>
              <a:rPr lang="en-GB" sz="1400" dirty="0">
                <a:hlinkClick r:id="rId3"/>
              </a:rPr>
              <a:t>https://www.youtube.com/watch?v=bZkzH5x0SKU</a:t>
            </a:r>
            <a:r>
              <a:rPr lang="en-GB" sz="1400" dirty="0"/>
              <a:t> </a:t>
            </a:r>
            <a:endParaRPr lang="en-SE" sz="1400" dirty="0"/>
          </a:p>
        </p:txBody>
      </p:sp>
    </p:spTree>
    <p:extLst>
      <p:ext uri="{BB962C8B-B14F-4D97-AF65-F5344CB8AC3E}">
        <p14:creationId xmlns:p14="http://schemas.microsoft.com/office/powerpoint/2010/main" val="346845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3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8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5" dur="5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2" dur="500"/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5" dur="500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8" dur="500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8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9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3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6" dur="500"/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9" dur="500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9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0" dur="5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7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0" dur="500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0" dur="500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1" dur="500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1" dur="500"/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7" dur="500"/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0" grpId="0"/>
      <p:bldP spid="52" grpId="0"/>
      <p:bldP spid="55" grpId="0"/>
      <p:bldP spid="56" grpId="0"/>
      <p:bldP spid="57" grpId="0"/>
      <p:bldP spid="5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1894-ED3C-6847-A8F6-E89D75C5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latin typeface="Arial"/>
                <a:cs typeface="Arial"/>
              </a:rPr>
              <a:t>Dijkstra’s</a:t>
            </a:r>
            <a:r>
              <a:rPr lang="en-US" spc="9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Algorithm:	</a:t>
            </a:r>
            <a:r>
              <a:rPr lang="en-US" spc="-35" dirty="0">
                <a:latin typeface="Arial"/>
                <a:cs typeface="Arial"/>
              </a:rPr>
              <a:t>Correctness</a:t>
            </a:r>
            <a:r>
              <a:rPr lang="en-US" spc="40" dirty="0">
                <a:latin typeface="Arial"/>
                <a:cs typeface="Arial"/>
              </a:rPr>
              <a:t> </a:t>
            </a:r>
            <a:r>
              <a:rPr lang="en-US" spc="100" dirty="0">
                <a:latin typeface="Arial"/>
                <a:cs typeface="Arial"/>
              </a:rPr>
              <a:t>Proof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91F16F-E0D0-4B44-B29F-D07184533977}"/>
              </a:ext>
            </a:extLst>
          </p:cNvPr>
          <p:cNvSpPr/>
          <p:nvPr/>
        </p:nvSpPr>
        <p:spPr>
          <a:xfrm>
            <a:off x="725647" y="1469388"/>
            <a:ext cx="7529120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976755" algn="l"/>
              </a:tabLst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pc="8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Dijkstra's</a:t>
            </a:r>
            <a:r>
              <a:rPr lang="en-US" spc="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algorithm computes a SPT in any edge-weighted digraph with nonnegative weights.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FC0637-B986-D649-8D49-B067FFEBE17A}"/>
              </a:ext>
            </a:extLst>
          </p:cNvPr>
          <p:cNvSpPr/>
          <p:nvPr/>
        </p:nvSpPr>
        <p:spPr>
          <a:xfrm>
            <a:off x="725647" y="2471684"/>
            <a:ext cx="9039138" cy="323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Each edge e =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is relaxed exactly once (when v is relaxed),  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leaving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≤ 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Inequality holds until algorithm terminates because: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cannot increase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will not change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Thus, upon termination, shortest-paths optimality conditions hold.	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4502B26-D442-2847-84E4-11469612B560}"/>
              </a:ext>
            </a:extLst>
          </p:cNvPr>
          <p:cNvSpPr/>
          <p:nvPr/>
        </p:nvSpPr>
        <p:spPr>
          <a:xfrm>
            <a:off x="4653965" y="5079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5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3C500F34-8116-CE42-BA6F-21A570DA5D85}"/>
              </a:ext>
            </a:extLst>
          </p:cNvPr>
          <p:cNvSpPr/>
          <p:nvPr/>
        </p:nvSpPr>
        <p:spPr>
          <a:xfrm>
            <a:off x="4575212" y="5018143"/>
            <a:ext cx="122555" cy="121920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60"/>
                </a:lnTo>
                <a:lnTo>
                  <a:pt x="121932" y="121920"/>
                </a:lnTo>
                <a:lnTo>
                  <a:pt x="91452" y="60960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DFACCA1C-444B-264D-8B9A-67AE261FC92C}"/>
              </a:ext>
            </a:extLst>
          </p:cNvPr>
          <p:cNvSpPr txBox="1"/>
          <p:nvPr/>
        </p:nvSpPr>
        <p:spPr>
          <a:xfrm>
            <a:off x="5536733" y="4765092"/>
            <a:ext cx="3335071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100"/>
              </a:spcBef>
            </a:pP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choose lowest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value at each step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(and edge weights are nonnegative)</a:t>
            </a: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864A8137-3F86-A34E-B607-A336147C43AC}"/>
              </a:ext>
            </a:extLst>
          </p:cNvPr>
          <p:cNvSpPr txBox="1"/>
          <p:nvPr/>
        </p:nvSpPr>
        <p:spPr>
          <a:xfrm>
            <a:off x="5536733" y="4403795"/>
            <a:ext cx="34310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are monotone decreasing</a:t>
            </a: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322B7671-9349-8544-A41E-E6823CC1E58D}"/>
              </a:ext>
            </a:extLst>
          </p:cNvPr>
          <p:cNvSpPr/>
          <p:nvPr/>
        </p:nvSpPr>
        <p:spPr>
          <a:xfrm>
            <a:off x="4650740" y="4571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66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486990CA-5F5D-5748-8445-9822738B7896}"/>
              </a:ext>
            </a:extLst>
          </p:cNvPr>
          <p:cNvSpPr/>
          <p:nvPr/>
        </p:nvSpPr>
        <p:spPr>
          <a:xfrm>
            <a:off x="4572000" y="451014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39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800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0117-F904-6248-A980-20649124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Shortest</a:t>
            </a:r>
            <a:r>
              <a:rPr lang="zh-CN" altLang="en-US" dirty="0"/>
              <a:t> </a:t>
            </a:r>
            <a:r>
              <a:rPr lang="en-US" altLang="zh-CN" dirty="0"/>
              <a:t>Paths in Edge-weighted DAG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BF2C0F-0B5D-A243-AD50-6FF3EF9A13AA}"/>
              </a:ext>
            </a:extLst>
          </p:cNvPr>
          <p:cNvSpPr/>
          <p:nvPr/>
        </p:nvSpPr>
        <p:spPr>
          <a:xfrm>
            <a:off x="750815" y="1342137"/>
            <a:ext cx="5910045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Suppose that an edge-weighted digraph has no directed cycles. Is it easier to find shortest paths than in a general digraph?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A9FDAF-C581-E145-8B7F-FF78A9E6452F}"/>
              </a:ext>
            </a:extLst>
          </p:cNvPr>
          <p:cNvSpPr/>
          <p:nvPr/>
        </p:nvSpPr>
        <p:spPr>
          <a:xfrm>
            <a:off x="7156160" y="1465247"/>
            <a:ext cx="587928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Yes!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E1210-53B8-D044-B947-6BB1DC48B366}"/>
              </a:ext>
            </a:extLst>
          </p:cNvPr>
          <p:cNvSpPr/>
          <p:nvPr/>
        </p:nvSpPr>
        <p:spPr>
          <a:xfrm>
            <a:off x="750815" y="2094408"/>
            <a:ext cx="3821185" cy="60016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Consider vertices in topological order.</a:t>
            </a:r>
          </a:p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Relax all edges pointing from that vertex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955ABE-B04F-B846-BDC4-F69E2A70C951}"/>
              </a:ext>
            </a:extLst>
          </p:cNvPr>
          <p:cNvSpPr/>
          <p:nvPr/>
        </p:nvSpPr>
        <p:spPr>
          <a:xfrm>
            <a:off x="2121842" y="316273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9417C-502B-024B-8D2B-BCFC53A79075}"/>
              </a:ext>
            </a:extLst>
          </p:cNvPr>
          <p:cNvCxnSpPr>
            <a:cxnSpLocks/>
            <a:stCxn id="22" idx="1"/>
            <a:endCxn id="7" idx="5"/>
          </p:cNvCxnSpPr>
          <p:nvPr/>
        </p:nvCxnSpPr>
        <p:spPr>
          <a:xfrm flipH="1" flipV="1">
            <a:off x="2519862" y="3578210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50022-6149-3941-969D-E6D4CB99FF71}"/>
              </a:ext>
            </a:extLst>
          </p:cNvPr>
          <p:cNvCxnSpPr>
            <a:cxnSpLocks/>
            <a:stCxn id="23" idx="5"/>
            <a:endCxn id="26" idx="0"/>
          </p:cNvCxnSpPr>
          <p:nvPr/>
        </p:nvCxnSpPr>
        <p:spPr>
          <a:xfrm>
            <a:off x="4192498" y="3947522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E2604-2288-5D49-8CFD-3268C4CCF192}"/>
              </a:ext>
            </a:extLst>
          </p:cNvPr>
          <p:cNvCxnSpPr>
            <a:cxnSpLocks/>
            <a:stCxn id="27" idx="7"/>
            <a:endCxn id="22" idx="3"/>
          </p:cNvCxnSpPr>
          <p:nvPr/>
        </p:nvCxnSpPr>
        <p:spPr>
          <a:xfrm flipV="1">
            <a:off x="2984470" y="5013241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0D96F4-71F1-2B41-8DB8-24B7D8F480AB}"/>
              </a:ext>
            </a:extLst>
          </p:cNvPr>
          <p:cNvCxnSpPr>
            <a:cxnSpLocks/>
            <a:stCxn id="23" idx="2"/>
            <a:endCxn id="7" idx="6"/>
          </p:cNvCxnSpPr>
          <p:nvPr/>
        </p:nvCxnSpPr>
        <p:spPr>
          <a:xfrm flipH="1" flipV="1">
            <a:off x="2588150" y="3406113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469227-6174-4E45-A289-3BCC762E99B0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730576" y="4849130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EF68C0-11D8-EE48-898E-626DFA2477D8}"/>
              </a:ext>
            </a:extLst>
          </p:cNvPr>
          <p:cNvCxnSpPr>
            <a:cxnSpLocks/>
            <a:stCxn id="7" idx="4"/>
            <a:endCxn id="28" idx="0"/>
          </p:cNvCxnSpPr>
          <p:nvPr/>
        </p:nvCxnSpPr>
        <p:spPr>
          <a:xfrm flipH="1">
            <a:off x="2023960" y="3649494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A4D3E7-2AC6-9745-82C1-0E60A9897AB3}"/>
              </a:ext>
            </a:extLst>
          </p:cNvPr>
          <p:cNvCxnSpPr>
            <a:cxnSpLocks/>
            <a:stCxn id="28" idx="4"/>
            <a:endCxn id="27" idx="1"/>
          </p:cNvCxnSpPr>
          <p:nvPr/>
        </p:nvCxnSpPr>
        <p:spPr>
          <a:xfrm>
            <a:off x="2023960" y="5027209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1650E4-3D56-7644-9F34-457FE379CB4A}"/>
              </a:ext>
            </a:extLst>
          </p:cNvPr>
          <p:cNvCxnSpPr>
            <a:cxnSpLocks/>
            <a:stCxn id="24" idx="7"/>
            <a:endCxn id="28" idx="3"/>
          </p:cNvCxnSpPr>
          <p:nvPr/>
        </p:nvCxnSpPr>
        <p:spPr>
          <a:xfrm flipV="1">
            <a:off x="1128595" y="4955925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2EEBD6-4844-5242-A4AE-0D74BEE9A684}"/>
              </a:ext>
            </a:extLst>
          </p:cNvPr>
          <p:cNvCxnSpPr>
            <a:cxnSpLocks/>
            <a:stCxn id="24" idx="6"/>
            <a:endCxn id="26" idx="3"/>
          </p:cNvCxnSpPr>
          <p:nvPr/>
        </p:nvCxnSpPr>
        <p:spPr>
          <a:xfrm>
            <a:off x="1196884" y="6000385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52096D-2025-464C-9880-447EC8466723}"/>
              </a:ext>
            </a:extLst>
          </p:cNvPr>
          <p:cNvCxnSpPr>
            <a:cxnSpLocks/>
            <a:stCxn id="27" idx="6"/>
            <a:endCxn id="26" idx="2"/>
          </p:cNvCxnSpPr>
          <p:nvPr/>
        </p:nvCxnSpPr>
        <p:spPr>
          <a:xfrm>
            <a:off x="3052759" y="5656189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89A45F-26BC-6448-8C5D-BEBE1D9EB1FE}"/>
              </a:ext>
            </a:extLst>
          </p:cNvPr>
          <p:cNvCxnSpPr>
            <a:cxnSpLocks/>
            <a:stCxn id="27" idx="2"/>
            <a:endCxn id="24" idx="6"/>
          </p:cNvCxnSpPr>
          <p:nvPr/>
        </p:nvCxnSpPr>
        <p:spPr>
          <a:xfrm flipH="1">
            <a:off x="1196884" y="5656189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EBBFF8-8C40-D149-8672-E6E9AF8AF93B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963730" y="4605748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597CEE-D9C8-D54D-BD60-AD42BF9D2910}"/>
              </a:ext>
            </a:extLst>
          </p:cNvPr>
          <p:cNvCxnSpPr>
            <a:cxnSpLocks/>
            <a:stCxn id="22" idx="2"/>
            <a:endCxn id="28" idx="6"/>
          </p:cNvCxnSpPr>
          <p:nvPr/>
        </p:nvCxnSpPr>
        <p:spPr>
          <a:xfrm flipH="1" flipV="1">
            <a:off x="2257114" y="4783828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F720F3-7C76-3046-8E9E-26044C0A4039}"/>
              </a:ext>
            </a:extLst>
          </p:cNvPr>
          <p:cNvCxnSpPr>
            <a:cxnSpLocks/>
            <a:stCxn id="7" idx="3"/>
            <a:endCxn id="25" idx="7"/>
          </p:cNvCxnSpPr>
          <p:nvPr/>
        </p:nvCxnSpPr>
        <p:spPr>
          <a:xfrm flipH="1">
            <a:off x="895441" y="3578210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189E5A1-6898-E64F-BD8F-4FD94AFA022B}"/>
              </a:ext>
            </a:extLst>
          </p:cNvPr>
          <p:cNvSpPr/>
          <p:nvPr/>
        </p:nvSpPr>
        <p:spPr>
          <a:xfrm>
            <a:off x="3385632" y="4597762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9C99DA-A9A0-0D49-BFEA-0CA2EF5160FF}"/>
              </a:ext>
            </a:extLst>
          </p:cNvPr>
          <p:cNvSpPr/>
          <p:nvPr/>
        </p:nvSpPr>
        <p:spPr>
          <a:xfrm>
            <a:off x="3794479" y="353204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23D43E-372A-6F43-A447-8C0610D2BE01}"/>
              </a:ext>
            </a:extLst>
          </p:cNvPr>
          <p:cNvSpPr/>
          <p:nvPr/>
        </p:nvSpPr>
        <p:spPr>
          <a:xfrm>
            <a:off x="730576" y="575700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0984E8-F267-C743-BC0D-D9BC3BEF7C0E}"/>
              </a:ext>
            </a:extLst>
          </p:cNvPr>
          <p:cNvSpPr/>
          <p:nvPr/>
        </p:nvSpPr>
        <p:spPr>
          <a:xfrm>
            <a:off x="497422" y="4362366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D47AE4-E942-9B4F-8E02-A7B83B56B392}"/>
              </a:ext>
            </a:extLst>
          </p:cNvPr>
          <p:cNvSpPr/>
          <p:nvPr/>
        </p:nvSpPr>
        <p:spPr>
          <a:xfrm>
            <a:off x="5074172" y="5973435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F6ADA6-1C9E-2349-A5FB-4100F0FE24B6}"/>
              </a:ext>
            </a:extLst>
          </p:cNvPr>
          <p:cNvSpPr/>
          <p:nvPr/>
        </p:nvSpPr>
        <p:spPr>
          <a:xfrm>
            <a:off x="2586451" y="5412807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0B1F7D-6058-C24F-86DA-BE83D889D3FD}"/>
              </a:ext>
            </a:extLst>
          </p:cNvPr>
          <p:cNvSpPr/>
          <p:nvPr/>
        </p:nvSpPr>
        <p:spPr>
          <a:xfrm>
            <a:off x="1790806" y="4540446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37DE3-0394-6541-B907-10FE6FBF2B67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 flipH="1">
            <a:off x="3618786" y="4018806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0A10CF-62B0-804E-B772-E250F8670953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3783651" y="5013241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03E7F2-CFCE-8F43-88AA-82D63F999B76}"/>
              </a:ext>
            </a:extLst>
          </p:cNvPr>
          <p:cNvSpPr txBox="1"/>
          <p:nvPr/>
        </p:nvSpPr>
        <p:spPr>
          <a:xfrm>
            <a:off x="3114827" y="519772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68A567-948F-FD47-A1E6-39E4ADDC65E6}"/>
              </a:ext>
            </a:extLst>
          </p:cNvPr>
          <p:cNvSpPr txBox="1"/>
          <p:nvPr/>
        </p:nvSpPr>
        <p:spPr>
          <a:xfrm>
            <a:off x="3683608" y="422789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5363AF-2034-004E-9534-C5B0EABCC6A2}"/>
              </a:ext>
            </a:extLst>
          </p:cNvPr>
          <p:cNvSpPr txBox="1"/>
          <p:nvPr/>
        </p:nvSpPr>
        <p:spPr>
          <a:xfrm>
            <a:off x="2187437" y="5167773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402DA7-B824-AF43-B8EE-C5F561AB60FF}"/>
              </a:ext>
            </a:extLst>
          </p:cNvPr>
          <p:cNvSpPr txBox="1"/>
          <p:nvPr/>
        </p:nvSpPr>
        <p:spPr>
          <a:xfrm>
            <a:off x="2079216" y="403101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C2CE0A-B6DF-F94B-B2F5-5DD3C3EFC581}"/>
              </a:ext>
            </a:extLst>
          </p:cNvPr>
          <p:cNvSpPr txBox="1"/>
          <p:nvPr/>
        </p:nvSpPr>
        <p:spPr>
          <a:xfrm>
            <a:off x="2856196" y="401032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6972CD-5E5A-1B4D-9A09-3DAFF653278A}"/>
              </a:ext>
            </a:extLst>
          </p:cNvPr>
          <p:cNvSpPr txBox="1"/>
          <p:nvPr/>
        </p:nvSpPr>
        <p:spPr>
          <a:xfrm>
            <a:off x="1238610" y="464178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78F133-5E56-6747-BA9D-7D61BD19CD31}"/>
              </a:ext>
            </a:extLst>
          </p:cNvPr>
          <p:cNvSpPr txBox="1"/>
          <p:nvPr/>
        </p:nvSpPr>
        <p:spPr>
          <a:xfrm>
            <a:off x="3145635" y="349356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C86028-F933-7D4D-9072-76E3FD358A6C}"/>
              </a:ext>
            </a:extLst>
          </p:cNvPr>
          <p:cNvSpPr txBox="1"/>
          <p:nvPr/>
        </p:nvSpPr>
        <p:spPr>
          <a:xfrm>
            <a:off x="1438061" y="392020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275694-7268-6B49-904B-CC94DC0C886E}"/>
              </a:ext>
            </a:extLst>
          </p:cNvPr>
          <p:cNvSpPr txBox="1"/>
          <p:nvPr/>
        </p:nvSpPr>
        <p:spPr>
          <a:xfrm>
            <a:off x="2723156" y="4710772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9D14EA-CE45-8040-BD1A-BED35B39E0F8}"/>
              </a:ext>
            </a:extLst>
          </p:cNvPr>
          <p:cNvSpPr txBox="1"/>
          <p:nvPr/>
        </p:nvSpPr>
        <p:spPr>
          <a:xfrm>
            <a:off x="748867" y="51866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0DCA97-DDFB-424A-BF17-0865171B9A62}"/>
              </a:ext>
            </a:extLst>
          </p:cNvPr>
          <p:cNvSpPr txBox="1"/>
          <p:nvPr/>
        </p:nvSpPr>
        <p:spPr>
          <a:xfrm>
            <a:off x="1438694" y="523211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8A319C-65B2-1C42-ACEA-7168934F8E8E}"/>
              </a:ext>
            </a:extLst>
          </p:cNvPr>
          <p:cNvSpPr txBox="1"/>
          <p:nvPr/>
        </p:nvSpPr>
        <p:spPr>
          <a:xfrm>
            <a:off x="1879350" y="570698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195A04-361F-1840-8DEC-FD8046AED27F}"/>
              </a:ext>
            </a:extLst>
          </p:cNvPr>
          <p:cNvSpPr txBox="1"/>
          <p:nvPr/>
        </p:nvSpPr>
        <p:spPr>
          <a:xfrm>
            <a:off x="4190900" y="5318471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C29FD-A84E-7544-A4CF-FD5AEC67CBC3}"/>
              </a:ext>
            </a:extLst>
          </p:cNvPr>
          <p:cNvSpPr txBox="1"/>
          <p:nvPr/>
        </p:nvSpPr>
        <p:spPr>
          <a:xfrm>
            <a:off x="4532671" y="469603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FE8611-7449-ED45-9642-FDB6B20793F2}"/>
              </a:ext>
            </a:extLst>
          </p:cNvPr>
          <p:cNvSpPr txBox="1"/>
          <p:nvPr/>
        </p:nvSpPr>
        <p:spPr>
          <a:xfrm>
            <a:off x="3594188" y="577783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A02A50-CAC1-D740-A856-387BFB5C9A2C}"/>
              </a:ext>
            </a:extLst>
          </p:cNvPr>
          <p:cNvSpPr txBox="1"/>
          <p:nvPr/>
        </p:nvSpPr>
        <p:spPr>
          <a:xfrm>
            <a:off x="2860757" y="608724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5AB891-0389-294A-A10D-580055FE6ED7}"/>
              </a:ext>
            </a:extLst>
          </p:cNvPr>
          <p:cNvSpPr/>
          <p:nvPr/>
        </p:nvSpPr>
        <p:spPr>
          <a:xfrm>
            <a:off x="6555851" y="2015778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C0267B-D789-664A-A670-D3D27616754F}"/>
              </a:ext>
            </a:extLst>
          </p:cNvPr>
          <p:cNvSpPr/>
          <p:nvPr/>
        </p:nvSpPr>
        <p:spPr>
          <a:xfrm>
            <a:off x="6555851" y="2416212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1E767DA-D5BD-4E44-A585-C70C8EF4CB4E}"/>
              </a:ext>
            </a:extLst>
          </p:cNvPr>
          <p:cNvCxnSpPr/>
          <p:nvPr/>
        </p:nvCxnSpPr>
        <p:spPr>
          <a:xfrm>
            <a:off x="6509787" y="2361657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/>
              <p:nvPr/>
            </p:nvSpPr>
            <p:spPr>
              <a:xfrm>
                <a:off x="7060949" y="2386791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949" y="2386791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396797FC-5822-2F46-ACEF-BDA2F0C220D0}"/>
              </a:ext>
            </a:extLst>
          </p:cNvPr>
          <p:cNvSpPr/>
          <p:nvPr/>
        </p:nvSpPr>
        <p:spPr>
          <a:xfrm>
            <a:off x="6596841" y="4277024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9078A0-8962-E648-A5E6-2B8792930ADA}"/>
              </a:ext>
            </a:extLst>
          </p:cNvPr>
          <p:cNvSpPr/>
          <p:nvPr/>
        </p:nvSpPr>
        <p:spPr>
          <a:xfrm>
            <a:off x="6596841" y="4669069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8C1D107-0E34-4444-9882-3018E2031980}"/>
              </a:ext>
            </a:extLst>
          </p:cNvPr>
          <p:cNvCxnSpPr/>
          <p:nvPr/>
        </p:nvCxnSpPr>
        <p:spPr>
          <a:xfrm>
            <a:off x="6550777" y="4614514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5A1CD7E-4178-E94F-9E6E-361C58C0DA36}"/>
              </a:ext>
            </a:extLst>
          </p:cNvPr>
          <p:cNvSpPr/>
          <p:nvPr/>
        </p:nvSpPr>
        <p:spPr>
          <a:xfrm>
            <a:off x="7101939" y="464803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3031F0-52ED-D942-B4C0-EE7018CAD1E5}"/>
              </a:ext>
            </a:extLst>
          </p:cNvPr>
          <p:cNvCxnSpPr/>
          <p:nvPr/>
        </p:nvCxnSpPr>
        <p:spPr>
          <a:xfrm>
            <a:off x="7138003" y="275805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3A89B82-0AD1-954C-910F-7D320A28607F}"/>
              </a:ext>
            </a:extLst>
          </p:cNvPr>
          <p:cNvCxnSpPr/>
          <p:nvPr/>
        </p:nvCxnSpPr>
        <p:spPr>
          <a:xfrm>
            <a:off x="7140326" y="396868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B23998-529C-354E-85B7-F101AABD98BE}"/>
              </a:ext>
            </a:extLst>
          </p:cNvPr>
          <p:cNvCxnSpPr/>
          <p:nvPr/>
        </p:nvCxnSpPr>
        <p:spPr>
          <a:xfrm>
            <a:off x="7140326" y="33549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8A350A0-1FAC-9D4F-9217-C9CF319CE356}"/>
              </a:ext>
            </a:extLst>
          </p:cNvPr>
          <p:cNvSpPr/>
          <p:nvPr/>
        </p:nvSpPr>
        <p:spPr>
          <a:xfrm>
            <a:off x="7518113" y="2386791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77275C3-4EAD-784E-B957-63976076D637}"/>
              </a:ext>
            </a:extLst>
          </p:cNvPr>
          <p:cNvSpPr/>
          <p:nvPr/>
        </p:nvSpPr>
        <p:spPr>
          <a:xfrm>
            <a:off x="7518113" y="4669068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03D687-C606-7541-B1EA-18DD443E8EF7}"/>
              </a:ext>
            </a:extLst>
          </p:cNvPr>
          <p:cNvCxnSpPr/>
          <p:nvPr/>
        </p:nvCxnSpPr>
        <p:spPr>
          <a:xfrm>
            <a:off x="7154474" y="499663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6A613F-6A07-7745-ADBC-66F5A61CEBF9}"/>
              </a:ext>
            </a:extLst>
          </p:cNvPr>
          <p:cNvCxnSpPr/>
          <p:nvPr/>
        </p:nvCxnSpPr>
        <p:spPr>
          <a:xfrm>
            <a:off x="7156797" y="624920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9312F6-F4B9-FB43-9D74-EB083CDC4916}"/>
              </a:ext>
            </a:extLst>
          </p:cNvPr>
          <p:cNvCxnSpPr/>
          <p:nvPr/>
        </p:nvCxnSpPr>
        <p:spPr>
          <a:xfrm>
            <a:off x="7156797" y="562711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1345AE6-3EED-284D-86B6-1B354A3191BF}"/>
              </a:ext>
            </a:extLst>
          </p:cNvPr>
          <p:cNvCxnSpPr/>
          <p:nvPr/>
        </p:nvCxnSpPr>
        <p:spPr>
          <a:xfrm>
            <a:off x="7138003" y="315253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FD0E65-0E91-5341-9945-6BAF155875B4}"/>
              </a:ext>
            </a:extLst>
          </p:cNvPr>
          <p:cNvCxnSpPr/>
          <p:nvPr/>
        </p:nvCxnSpPr>
        <p:spPr>
          <a:xfrm>
            <a:off x="7138003" y="294688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AA13C7-3E86-944C-8E4F-B5B3955DE99A}"/>
              </a:ext>
            </a:extLst>
          </p:cNvPr>
          <p:cNvCxnSpPr/>
          <p:nvPr/>
        </p:nvCxnSpPr>
        <p:spPr>
          <a:xfrm>
            <a:off x="7154474" y="520956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3CEF5D-4604-5749-9F40-9EF1D0D02117}"/>
              </a:ext>
            </a:extLst>
          </p:cNvPr>
          <p:cNvCxnSpPr/>
          <p:nvPr/>
        </p:nvCxnSpPr>
        <p:spPr>
          <a:xfrm>
            <a:off x="7154474" y="541831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D76E882-6348-AD47-BCDD-351591865FD2}"/>
              </a:ext>
            </a:extLst>
          </p:cNvPr>
          <p:cNvSpPr/>
          <p:nvPr/>
        </p:nvSpPr>
        <p:spPr>
          <a:xfrm>
            <a:off x="7889629" y="2386790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4B665EC-77ED-E74A-8FE6-403FC116CAA6}"/>
              </a:ext>
            </a:extLst>
          </p:cNvPr>
          <p:cNvCxnSpPr/>
          <p:nvPr/>
        </p:nvCxnSpPr>
        <p:spPr>
          <a:xfrm>
            <a:off x="7140326" y="35673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AE267DE-EEC3-1340-8459-263D3591950D}"/>
              </a:ext>
            </a:extLst>
          </p:cNvPr>
          <p:cNvCxnSpPr/>
          <p:nvPr/>
        </p:nvCxnSpPr>
        <p:spPr>
          <a:xfrm>
            <a:off x="7605000" y="294688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C4A2E0-0E84-084B-A7E0-D4EAC4CD1C22}"/>
              </a:ext>
            </a:extLst>
          </p:cNvPr>
          <p:cNvCxnSpPr/>
          <p:nvPr/>
        </p:nvCxnSpPr>
        <p:spPr>
          <a:xfrm>
            <a:off x="7161322" y="582729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615199-A22A-8B4B-B4AB-003DB35EAA59}"/>
              </a:ext>
            </a:extLst>
          </p:cNvPr>
          <p:cNvCxnSpPr/>
          <p:nvPr/>
        </p:nvCxnSpPr>
        <p:spPr>
          <a:xfrm>
            <a:off x="7566751" y="520539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7D7AA1-843F-CE47-B636-8CD903EBF239}"/>
              </a:ext>
            </a:extLst>
          </p:cNvPr>
          <p:cNvSpPr/>
          <p:nvPr/>
        </p:nvSpPr>
        <p:spPr>
          <a:xfrm>
            <a:off x="7822334" y="4666554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E3F637-F47F-594C-81A7-78CD80DA95B6}"/>
              </a:ext>
            </a:extLst>
          </p:cNvPr>
          <p:cNvCxnSpPr/>
          <p:nvPr/>
        </p:nvCxnSpPr>
        <p:spPr>
          <a:xfrm>
            <a:off x="7138003" y="377974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F4F4659-1770-E34B-8979-2A6FD39AB791}"/>
              </a:ext>
            </a:extLst>
          </p:cNvPr>
          <p:cNvCxnSpPr/>
          <p:nvPr/>
        </p:nvCxnSpPr>
        <p:spPr>
          <a:xfrm>
            <a:off x="7169986" y="603965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66FC5D-6996-BE40-9A65-29E8A9B1CDB3}"/>
              </a:ext>
            </a:extLst>
          </p:cNvPr>
          <p:cNvCxnSpPr>
            <a:cxnSpLocks/>
          </p:cNvCxnSpPr>
          <p:nvPr/>
        </p:nvCxnSpPr>
        <p:spPr>
          <a:xfrm>
            <a:off x="7128379" y="252457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3AABDE7-94A9-F647-93A8-507DF8E94EE6}"/>
              </a:ext>
            </a:extLst>
          </p:cNvPr>
          <p:cNvCxnSpPr/>
          <p:nvPr/>
        </p:nvCxnSpPr>
        <p:spPr>
          <a:xfrm>
            <a:off x="7590984" y="377542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56F3C7C-41C1-6948-A705-A8E136108EAA}"/>
              </a:ext>
            </a:extLst>
          </p:cNvPr>
          <p:cNvCxnSpPr/>
          <p:nvPr/>
        </p:nvCxnSpPr>
        <p:spPr>
          <a:xfrm>
            <a:off x="7974444" y="293471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E5FF03E-F347-BC45-BB5D-20EEF9E3EDF7}"/>
              </a:ext>
            </a:extLst>
          </p:cNvPr>
          <p:cNvSpPr/>
          <p:nvPr/>
        </p:nvSpPr>
        <p:spPr>
          <a:xfrm>
            <a:off x="8190922" y="2386789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380750B-8A24-CE48-9391-00E94EC7B2FB}"/>
              </a:ext>
            </a:extLst>
          </p:cNvPr>
          <p:cNvCxnSpPr/>
          <p:nvPr/>
        </p:nvCxnSpPr>
        <p:spPr>
          <a:xfrm>
            <a:off x="7572841" y="60461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0F3969B-0425-6647-AB33-8BC62BF5F428}"/>
              </a:ext>
            </a:extLst>
          </p:cNvPr>
          <p:cNvCxnSpPr/>
          <p:nvPr/>
        </p:nvCxnSpPr>
        <p:spPr>
          <a:xfrm>
            <a:off x="7855633" y="520539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21FC1FD4-1C2A-F041-ACD7-16D6764AB6A5}"/>
              </a:ext>
            </a:extLst>
          </p:cNvPr>
          <p:cNvSpPr/>
          <p:nvPr/>
        </p:nvSpPr>
        <p:spPr>
          <a:xfrm>
            <a:off x="8075291" y="4658810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EF7FF6-539D-364B-9A7C-209245343776}"/>
              </a:ext>
            </a:extLst>
          </p:cNvPr>
          <p:cNvCxnSpPr/>
          <p:nvPr/>
        </p:nvCxnSpPr>
        <p:spPr>
          <a:xfrm>
            <a:off x="7974444" y="376223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E3255C-E32E-A84F-9130-7C6BF83EB84B}"/>
              </a:ext>
            </a:extLst>
          </p:cNvPr>
          <p:cNvCxnSpPr/>
          <p:nvPr/>
        </p:nvCxnSpPr>
        <p:spPr>
          <a:xfrm>
            <a:off x="7609831" y="313673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D31B58A-D7D9-AB46-8362-6FD59FAAAACB}"/>
              </a:ext>
            </a:extLst>
          </p:cNvPr>
          <p:cNvCxnSpPr/>
          <p:nvPr/>
        </p:nvCxnSpPr>
        <p:spPr>
          <a:xfrm>
            <a:off x="7855633" y="604804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69C37D5-5A54-AE49-9CE9-58574D54F089}"/>
              </a:ext>
            </a:extLst>
          </p:cNvPr>
          <p:cNvCxnSpPr/>
          <p:nvPr/>
        </p:nvCxnSpPr>
        <p:spPr>
          <a:xfrm>
            <a:off x="7563009" y="542670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52D7395-5750-8F40-A14A-294DEDA23FAA}"/>
              </a:ext>
            </a:extLst>
          </p:cNvPr>
          <p:cNvSpPr txBox="1"/>
          <p:nvPr/>
        </p:nvSpPr>
        <p:spPr>
          <a:xfrm>
            <a:off x="4292634" y="285410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0  1  4  7  5  2  3  6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4328D54-C636-2445-ACFB-F159FEA6FF7A}"/>
              </a:ext>
            </a:extLst>
          </p:cNvPr>
          <p:cNvCxnSpPr>
            <a:cxnSpLocks/>
          </p:cNvCxnSpPr>
          <p:nvPr/>
        </p:nvCxnSpPr>
        <p:spPr>
          <a:xfrm flipV="1">
            <a:off x="4438174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212FD26-214D-F541-8B30-2C17431EB6E1}"/>
              </a:ext>
            </a:extLst>
          </p:cNvPr>
          <p:cNvCxnSpPr>
            <a:cxnSpLocks/>
          </p:cNvCxnSpPr>
          <p:nvPr/>
        </p:nvCxnSpPr>
        <p:spPr>
          <a:xfrm flipV="1">
            <a:off x="4693642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CB05DA6-6C8D-F246-8388-C5F564498676}"/>
              </a:ext>
            </a:extLst>
          </p:cNvPr>
          <p:cNvCxnSpPr>
            <a:cxnSpLocks/>
          </p:cNvCxnSpPr>
          <p:nvPr/>
        </p:nvCxnSpPr>
        <p:spPr>
          <a:xfrm flipV="1">
            <a:off x="4949110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CFBD5B3-8770-3B47-A381-80B469172587}"/>
              </a:ext>
            </a:extLst>
          </p:cNvPr>
          <p:cNvCxnSpPr>
            <a:cxnSpLocks/>
          </p:cNvCxnSpPr>
          <p:nvPr/>
        </p:nvCxnSpPr>
        <p:spPr>
          <a:xfrm flipV="1">
            <a:off x="5460046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A4F123A-259E-F34F-AD0A-47CD9C71A0FB}"/>
              </a:ext>
            </a:extLst>
          </p:cNvPr>
          <p:cNvCxnSpPr>
            <a:cxnSpLocks/>
          </p:cNvCxnSpPr>
          <p:nvPr/>
        </p:nvCxnSpPr>
        <p:spPr>
          <a:xfrm flipV="1">
            <a:off x="6226453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7351B10-A6B0-814F-BBF5-2FA539903AE4}"/>
              </a:ext>
            </a:extLst>
          </p:cNvPr>
          <p:cNvCxnSpPr>
            <a:cxnSpLocks/>
          </p:cNvCxnSpPr>
          <p:nvPr/>
        </p:nvCxnSpPr>
        <p:spPr>
          <a:xfrm flipV="1">
            <a:off x="5204578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F3644DB-DBF6-9544-BD48-E35035331311}"/>
              </a:ext>
            </a:extLst>
          </p:cNvPr>
          <p:cNvCxnSpPr>
            <a:cxnSpLocks/>
          </p:cNvCxnSpPr>
          <p:nvPr/>
        </p:nvCxnSpPr>
        <p:spPr>
          <a:xfrm flipV="1">
            <a:off x="5970982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781C96F-8CD2-4B4A-9DA0-8E6D97C81E72}"/>
              </a:ext>
            </a:extLst>
          </p:cNvPr>
          <p:cNvCxnSpPr>
            <a:cxnSpLocks/>
          </p:cNvCxnSpPr>
          <p:nvPr/>
        </p:nvCxnSpPr>
        <p:spPr>
          <a:xfrm flipV="1">
            <a:off x="5715514" y="3223434"/>
            <a:ext cx="0" cy="20553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1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7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7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4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4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3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3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8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8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0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4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4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5" dur="500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0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0" dur="500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6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1" dur="5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1" dur="500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3" fill="hold">
                      <p:stCondLst>
                        <p:cond delay="indefinite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9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9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9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0" grpId="0"/>
      <p:bldP spid="51" grpId="0"/>
      <p:bldP spid="52" grpId="0"/>
      <p:bldP spid="54" grpId="0"/>
      <p:bldP spid="8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2233-7194-B945-A007-C2D44C119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Shortest</a:t>
            </a:r>
            <a:r>
              <a:rPr lang="zh-CN" altLang="en-US" sz="2400" dirty="0"/>
              <a:t> </a:t>
            </a:r>
            <a:r>
              <a:rPr lang="en-US" altLang="zh-CN" sz="2400" dirty="0"/>
              <a:t>Paths in Edge-weighted DAG</a:t>
            </a:r>
            <a:r>
              <a:rPr lang="en-US" sz="2400" spc="60" dirty="0">
                <a:latin typeface="Arial"/>
                <a:cs typeface="Arial"/>
              </a:rPr>
              <a:t>: </a:t>
            </a:r>
            <a:r>
              <a:rPr lang="en-US" sz="2400" spc="-35" dirty="0">
                <a:latin typeface="Arial"/>
                <a:cs typeface="Arial"/>
              </a:rPr>
              <a:t>Correctness</a:t>
            </a:r>
            <a:r>
              <a:rPr lang="en-US" sz="2400" spc="40" dirty="0">
                <a:latin typeface="Arial"/>
                <a:cs typeface="Arial"/>
              </a:rPr>
              <a:t> </a:t>
            </a:r>
            <a:r>
              <a:rPr lang="en-US" sz="2400" spc="100" dirty="0">
                <a:latin typeface="Arial"/>
                <a:cs typeface="Arial"/>
              </a:rPr>
              <a:t>Proof</a:t>
            </a:r>
            <a:endParaRPr lang="en-US" sz="2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8B12B4-1C70-0847-83F4-8F6523410248}"/>
              </a:ext>
            </a:extLst>
          </p:cNvPr>
          <p:cNvSpPr/>
          <p:nvPr/>
        </p:nvSpPr>
        <p:spPr>
          <a:xfrm>
            <a:off x="725647" y="1469388"/>
            <a:ext cx="7529120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976755" algn="l"/>
              </a:tabLst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pc="8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Topological sort algorithm computes SPT in any edge-  weighted DAG in time proportional to E + V.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2963EB-D376-AB40-BBDD-507F7F650F67}"/>
              </a:ext>
            </a:extLst>
          </p:cNvPr>
          <p:cNvSpPr/>
          <p:nvPr/>
        </p:nvSpPr>
        <p:spPr>
          <a:xfrm>
            <a:off x="725647" y="2471684"/>
            <a:ext cx="9039138" cy="323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Each edge e =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is relaxed exactly once (when v is relaxed),  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leaving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≤ 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Inequality holds until algorithm terminates because: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cannot increase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will not change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Thus, upon termination, shortest-paths optimality conditions hold.	</a:t>
            </a:r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3ABF9488-FCA0-B641-BC4D-ECABA8045ACD}"/>
              </a:ext>
            </a:extLst>
          </p:cNvPr>
          <p:cNvSpPr/>
          <p:nvPr/>
        </p:nvSpPr>
        <p:spPr>
          <a:xfrm>
            <a:off x="4528130" y="5079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5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5B555CEF-A57E-CC43-A4D7-59C426040C24}"/>
              </a:ext>
            </a:extLst>
          </p:cNvPr>
          <p:cNvSpPr/>
          <p:nvPr/>
        </p:nvSpPr>
        <p:spPr>
          <a:xfrm>
            <a:off x="4449377" y="5018143"/>
            <a:ext cx="122555" cy="121920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60"/>
                </a:lnTo>
                <a:lnTo>
                  <a:pt x="121932" y="121920"/>
                </a:lnTo>
                <a:lnTo>
                  <a:pt x="91452" y="60960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11">
            <a:extLst>
              <a:ext uri="{FF2B5EF4-FFF2-40B4-BE49-F238E27FC236}">
                <a16:creationId xmlns:a16="http://schemas.microsoft.com/office/drawing/2014/main" id="{8FC39E62-A967-0049-9B36-7EA20F9633CB}"/>
              </a:ext>
            </a:extLst>
          </p:cNvPr>
          <p:cNvSpPr txBox="1"/>
          <p:nvPr/>
        </p:nvSpPr>
        <p:spPr>
          <a:xfrm>
            <a:off x="5410898" y="4765092"/>
            <a:ext cx="3607267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 of topological order, no edge pointing to v will be relaxed after v is relaxed</a:t>
            </a:r>
          </a:p>
        </p:txBody>
      </p:sp>
      <p:sp>
        <p:nvSpPr>
          <p:cNvPr id="31" name="object 12">
            <a:extLst>
              <a:ext uri="{FF2B5EF4-FFF2-40B4-BE49-F238E27FC236}">
                <a16:creationId xmlns:a16="http://schemas.microsoft.com/office/drawing/2014/main" id="{3CE7D93A-4F45-614A-B011-2365620C7ED4}"/>
              </a:ext>
            </a:extLst>
          </p:cNvPr>
          <p:cNvSpPr txBox="1"/>
          <p:nvPr/>
        </p:nvSpPr>
        <p:spPr>
          <a:xfrm>
            <a:off x="5410898" y="4403795"/>
            <a:ext cx="34310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are monotone decreasing</a:t>
            </a:r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07C51079-78B3-364C-BEB6-3B20F2A16E26}"/>
              </a:ext>
            </a:extLst>
          </p:cNvPr>
          <p:cNvSpPr/>
          <p:nvPr/>
        </p:nvSpPr>
        <p:spPr>
          <a:xfrm>
            <a:off x="4524905" y="4571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66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EE8CE232-02C3-D14D-BA1A-F612D8B8DB4E}"/>
              </a:ext>
            </a:extLst>
          </p:cNvPr>
          <p:cNvSpPr/>
          <p:nvPr/>
        </p:nvSpPr>
        <p:spPr>
          <a:xfrm>
            <a:off x="4446165" y="451014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39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8DFB38-6784-BD41-B991-69893B1C269B}"/>
              </a:ext>
            </a:extLst>
          </p:cNvPr>
          <p:cNvSpPr/>
          <p:nvPr/>
        </p:nvSpPr>
        <p:spPr>
          <a:xfrm>
            <a:off x="3468848" y="2226705"/>
            <a:ext cx="4572000" cy="500137"/>
          </a:xfrm>
          <a:prstGeom prst="rect">
            <a:avLst/>
          </a:prstGeom>
        </p:spPr>
        <p:txBody>
          <a:bodyPr>
            <a:spAutoFit/>
          </a:bodyPr>
          <a:lstStyle/>
          <a:p>
            <a:pPr marR="100455" algn="r">
              <a:lnSpc>
                <a:spcPts val="1152"/>
              </a:lnSpc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weights</a:t>
            </a:r>
          </a:p>
          <a:p>
            <a:pPr marR="3572" algn="r">
              <a:spcBef>
                <a:spcPts val="267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negative!</a:t>
            </a:r>
          </a:p>
        </p:txBody>
      </p:sp>
      <p:sp>
        <p:nvSpPr>
          <p:cNvPr id="35" name="object 15">
            <a:extLst>
              <a:ext uri="{FF2B5EF4-FFF2-40B4-BE49-F238E27FC236}">
                <a16:creationId xmlns:a16="http://schemas.microsoft.com/office/drawing/2014/main" id="{88EE34BD-3551-9246-AB00-C46B3638DE04}"/>
              </a:ext>
            </a:extLst>
          </p:cNvPr>
          <p:cNvSpPr/>
          <p:nvPr/>
        </p:nvSpPr>
        <p:spPr>
          <a:xfrm>
            <a:off x="6747562" y="1970080"/>
            <a:ext cx="205383" cy="232618"/>
          </a:xfrm>
          <a:custGeom>
            <a:avLst/>
            <a:gdLst/>
            <a:ahLst/>
            <a:cxnLst/>
            <a:rect l="l" t="t" r="r" b="b"/>
            <a:pathLst>
              <a:path w="292100" h="330835">
                <a:moveTo>
                  <a:pt x="0" y="0"/>
                </a:moveTo>
                <a:lnTo>
                  <a:pt x="8394" y="9525"/>
                </a:lnTo>
                <a:lnTo>
                  <a:pt x="291630" y="330631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object 16">
            <a:extLst>
              <a:ext uri="{FF2B5EF4-FFF2-40B4-BE49-F238E27FC236}">
                <a16:creationId xmlns:a16="http://schemas.microsoft.com/office/drawing/2014/main" id="{E4AE525A-A115-B24F-93FB-A49035945215}"/>
              </a:ext>
            </a:extLst>
          </p:cNvPr>
          <p:cNvSpPr/>
          <p:nvPr/>
        </p:nvSpPr>
        <p:spPr>
          <a:xfrm>
            <a:off x="6710942" y="1928557"/>
            <a:ext cx="88850" cy="92869"/>
          </a:xfrm>
          <a:custGeom>
            <a:avLst/>
            <a:gdLst/>
            <a:ahLst/>
            <a:cxnLst/>
            <a:rect l="l" t="t" r="r" b="b"/>
            <a:pathLst>
              <a:path w="126365" h="132080">
                <a:moveTo>
                  <a:pt x="0" y="0"/>
                </a:moveTo>
                <a:lnTo>
                  <a:pt x="34925" y="131762"/>
                </a:lnTo>
                <a:lnTo>
                  <a:pt x="60477" y="68580"/>
                </a:lnTo>
                <a:lnTo>
                  <a:pt x="126365" y="51117"/>
                </a:lnTo>
                <a:lnTo>
                  <a:pt x="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188141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664D-E3CB-B840-9B76-691851A1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Longest</a:t>
            </a:r>
            <a:r>
              <a:rPr lang="zh-CN" altLang="en-US" dirty="0"/>
              <a:t> </a:t>
            </a:r>
            <a:r>
              <a:rPr lang="en-US" altLang="zh-CN" dirty="0"/>
              <a:t>Paths in Edge-weighted DAG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9C5D6406-158D-4241-82BE-99C22E5AE553}"/>
              </a:ext>
            </a:extLst>
          </p:cNvPr>
          <p:cNvSpPr txBox="1"/>
          <p:nvPr/>
        </p:nvSpPr>
        <p:spPr>
          <a:xfrm>
            <a:off x="761492" y="1414645"/>
            <a:ext cx="6619577" cy="134784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300"/>
              </a:spcBef>
              <a:spcAft>
                <a:spcPts val="300"/>
              </a:spcAft>
            </a:pPr>
            <a:r>
              <a:rPr dirty="0">
                <a:solidFill>
                  <a:srgbClr val="0054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Formulate</a:t>
            </a:r>
            <a:r>
              <a:rPr spc="53" dirty="0">
                <a:solidFill>
                  <a:srgbClr val="0054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solidFill>
                  <a:srgbClr val="0054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shortest paths problem in edge-weighted DAGs.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Negate all weights.</a:t>
            </a:r>
            <a:endParaRPr lang="en-US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shortest paths.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Negate weights in result.</a:t>
            </a:r>
            <a:endParaRPr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B27704AA-5AEE-FA46-8743-670150606AAE}"/>
              </a:ext>
            </a:extLst>
          </p:cNvPr>
          <p:cNvSpPr txBox="1"/>
          <p:nvPr/>
        </p:nvSpPr>
        <p:spPr>
          <a:xfrm>
            <a:off x="761492" y="6037267"/>
            <a:ext cx="6692058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  <a:defRPr sz="1400">
                <a:latin typeface="Arial"/>
                <a:cs typeface="Arial"/>
              </a:defRPr>
            </a:lvl1pPr>
          </a:lstStyle>
          <a:p>
            <a:pPr indent="0">
              <a:buNone/>
            </a:pPr>
            <a:r>
              <a:rPr sz="1600" dirty="0">
                <a:solidFill>
                  <a:schemeClr val="accent1"/>
                </a:solidFill>
              </a:rPr>
              <a:t>Key point.</a:t>
            </a:r>
            <a:r>
              <a:rPr lang="en-US" sz="1600" dirty="0">
                <a:solidFill>
                  <a:schemeClr val="accent1"/>
                </a:solidFill>
              </a:rPr>
              <a:t>  </a:t>
            </a:r>
            <a:r>
              <a:rPr sz="1600" dirty="0"/>
              <a:t>Topological sort algorithm works even with negative weights.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724449F-280A-3B44-ABE4-63474F5E2DE2}"/>
              </a:ext>
            </a:extLst>
          </p:cNvPr>
          <p:cNvSpPr txBox="1"/>
          <p:nvPr/>
        </p:nvSpPr>
        <p:spPr>
          <a:xfrm>
            <a:off x="4798426" y="2148387"/>
            <a:ext cx="3384352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rgbClr val="8D3124"/>
                </a:solidFill>
                <a:latin typeface="Trebuchet MS"/>
                <a:cs typeface="Trebuchet MS"/>
              </a:rPr>
              <a:t>equivalent</a:t>
            </a:r>
            <a:r>
              <a:rPr sz="1200" kern="0" dirty="0">
                <a:solidFill>
                  <a:srgbClr val="8D3124"/>
                </a:solidFill>
                <a:latin typeface="Trebuchet MS"/>
              </a:rPr>
              <a:t>: reverse sense of equality in relax()</a:t>
            </a: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86F32E8-DFDB-CA4A-9F65-F3B9631BD0A4}"/>
              </a:ext>
            </a:extLst>
          </p:cNvPr>
          <p:cNvSpPr/>
          <p:nvPr/>
        </p:nvSpPr>
        <p:spPr>
          <a:xfrm>
            <a:off x="3696305" y="2245336"/>
            <a:ext cx="981373" cy="0"/>
          </a:xfrm>
          <a:custGeom>
            <a:avLst/>
            <a:gdLst/>
            <a:ahLst/>
            <a:cxnLst/>
            <a:rect l="l" t="t" r="r" b="b"/>
            <a:pathLst>
              <a:path w="1395729">
                <a:moveTo>
                  <a:pt x="0" y="0"/>
                </a:moveTo>
                <a:lnTo>
                  <a:pt x="12700" y="0"/>
                </a:lnTo>
                <a:lnTo>
                  <a:pt x="1395107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C9A94DE-B0A1-354A-978E-AD55FA9693AB}"/>
              </a:ext>
            </a:extLst>
          </p:cNvPr>
          <p:cNvSpPr/>
          <p:nvPr/>
        </p:nvSpPr>
        <p:spPr>
          <a:xfrm>
            <a:off x="3640941" y="2202473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121920" y="0"/>
                </a:moveTo>
                <a:lnTo>
                  <a:pt x="0" y="60959"/>
                </a:lnTo>
                <a:lnTo>
                  <a:pt x="121920" y="121920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9D6CC49-9B64-E84C-A38F-147E41956854}"/>
              </a:ext>
            </a:extLst>
          </p:cNvPr>
          <p:cNvSpPr/>
          <p:nvPr/>
        </p:nvSpPr>
        <p:spPr>
          <a:xfrm>
            <a:off x="3693268" y="2245229"/>
            <a:ext cx="981373" cy="339328"/>
          </a:xfrm>
          <a:custGeom>
            <a:avLst/>
            <a:gdLst/>
            <a:ahLst/>
            <a:cxnLst/>
            <a:rect l="l" t="t" r="r" b="b"/>
            <a:pathLst>
              <a:path w="1395729" h="482600">
                <a:moveTo>
                  <a:pt x="0" y="482422"/>
                </a:moveTo>
                <a:lnTo>
                  <a:pt x="12001" y="478281"/>
                </a:lnTo>
                <a:lnTo>
                  <a:pt x="1395602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B336899-B6A7-D445-9458-36B6EBB4BEB7}"/>
              </a:ext>
            </a:extLst>
          </p:cNvPr>
          <p:cNvSpPr/>
          <p:nvPr/>
        </p:nvSpPr>
        <p:spPr>
          <a:xfrm>
            <a:off x="3640941" y="2534006"/>
            <a:ext cx="95101" cy="81260"/>
          </a:xfrm>
          <a:custGeom>
            <a:avLst/>
            <a:gdLst/>
            <a:ahLst/>
            <a:cxnLst/>
            <a:rect l="l" t="t" r="r" b="b"/>
            <a:pathLst>
              <a:path w="135254" h="115569">
                <a:moveTo>
                  <a:pt x="95313" y="0"/>
                </a:moveTo>
                <a:lnTo>
                  <a:pt x="0" y="97447"/>
                </a:lnTo>
                <a:lnTo>
                  <a:pt x="135140" y="115227"/>
                </a:lnTo>
                <a:lnTo>
                  <a:pt x="86423" y="67576"/>
                </a:lnTo>
                <a:lnTo>
                  <a:pt x="95313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D3C096E-CF1E-CA4C-A270-605F1C775267}"/>
              </a:ext>
            </a:extLst>
          </p:cNvPr>
          <p:cNvSpPr/>
          <p:nvPr/>
        </p:nvSpPr>
        <p:spPr>
          <a:xfrm>
            <a:off x="3693268" y="1906222"/>
            <a:ext cx="981373" cy="339328"/>
          </a:xfrm>
          <a:custGeom>
            <a:avLst/>
            <a:gdLst/>
            <a:ahLst/>
            <a:cxnLst/>
            <a:rect l="l" t="t" r="r" b="b"/>
            <a:pathLst>
              <a:path w="1395729" h="482600">
                <a:moveTo>
                  <a:pt x="0" y="0"/>
                </a:moveTo>
                <a:lnTo>
                  <a:pt x="12014" y="4152"/>
                </a:lnTo>
                <a:lnTo>
                  <a:pt x="1395602" y="482142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5E3126A9-CE5F-4F48-A55C-E455AA4FA1B0}"/>
              </a:ext>
            </a:extLst>
          </p:cNvPr>
          <p:cNvSpPr/>
          <p:nvPr/>
        </p:nvSpPr>
        <p:spPr>
          <a:xfrm>
            <a:off x="3640941" y="1875629"/>
            <a:ext cx="95101" cy="81260"/>
          </a:xfrm>
          <a:custGeom>
            <a:avLst/>
            <a:gdLst/>
            <a:ahLst/>
            <a:cxnLst/>
            <a:rect l="l" t="t" r="r" b="b"/>
            <a:pathLst>
              <a:path w="135254" h="115569">
                <a:moveTo>
                  <a:pt x="135140" y="0"/>
                </a:moveTo>
                <a:lnTo>
                  <a:pt x="0" y="17805"/>
                </a:lnTo>
                <a:lnTo>
                  <a:pt x="95338" y="115227"/>
                </a:lnTo>
                <a:lnTo>
                  <a:pt x="86436" y="47663"/>
                </a:lnTo>
                <a:lnTo>
                  <a:pt x="13514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5042E990-C99A-534C-97F4-6CE84E04B3E0}"/>
              </a:ext>
            </a:extLst>
          </p:cNvPr>
          <p:cNvSpPr txBox="1"/>
          <p:nvPr/>
        </p:nvSpPr>
        <p:spPr>
          <a:xfrm>
            <a:off x="2615161" y="3050830"/>
            <a:ext cx="1697086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dirty="0">
                <a:latin typeface="DejaVu Sans"/>
              </a:rPr>
              <a:t>shortest paths input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FBF144B3-A316-F449-BA56-FA494EE54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433628"/>
              </p:ext>
            </p:extLst>
          </p:nvPr>
        </p:nvGraphicFramePr>
        <p:xfrm>
          <a:off x="1030301" y="3347795"/>
          <a:ext cx="2758379" cy="23898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3235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ts val="1775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1775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1775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-0.35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-0.28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-0.26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3-&gt;7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-0.39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-0.29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-0.34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-0.40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-0.52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8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-0.58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3235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ts val="1839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1839"/>
                        </a:lnSpc>
                      </a:pPr>
                      <a:r>
                        <a:rPr sz="11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1839"/>
                        </a:lnSpc>
                      </a:pPr>
                      <a:r>
                        <a:rPr sz="1100" spc="1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-0.93</a:t>
                      </a:r>
                      <a:endParaRPr sz="11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7" name="object 16">
            <a:extLst>
              <a:ext uri="{FF2B5EF4-FFF2-40B4-BE49-F238E27FC236}">
                <a16:creationId xmlns:a16="http://schemas.microsoft.com/office/drawing/2014/main" id="{DB9A6530-7AAE-B944-A03C-040EE80B62F8}"/>
              </a:ext>
            </a:extLst>
          </p:cNvPr>
          <p:cNvSpPr txBox="1"/>
          <p:nvPr/>
        </p:nvSpPr>
        <p:spPr>
          <a:xfrm>
            <a:off x="761492" y="3050830"/>
            <a:ext cx="163806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dirty="0">
                <a:latin typeface="DejaVu Sans"/>
              </a:rPr>
              <a:t>longest paths </a:t>
            </a:r>
            <a:r>
              <a:rPr sz="1125" b="1" dirty="0">
                <a:latin typeface="DejaVu Sans"/>
                <a:cs typeface="DejaVu Sans"/>
              </a:rPr>
              <a:t>input</a:t>
            </a:r>
            <a:endParaRPr sz="1125" dirty="0">
              <a:latin typeface="DejaVu Sans"/>
              <a:cs typeface="DejaVu Sans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58411B7A-6669-3547-AC32-8FD675AB1337}"/>
              </a:ext>
            </a:extLst>
          </p:cNvPr>
          <p:cNvSpPr/>
          <p:nvPr/>
        </p:nvSpPr>
        <p:spPr>
          <a:xfrm>
            <a:off x="4566465" y="3925483"/>
            <a:ext cx="316111" cy="105817"/>
          </a:xfrm>
          <a:custGeom>
            <a:avLst/>
            <a:gdLst/>
            <a:ahLst/>
            <a:cxnLst/>
            <a:rect l="l" t="t" r="r" b="b"/>
            <a:pathLst>
              <a:path w="449579" h="150495">
                <a:moveTo>
                  <a:pt x="0" y="0"/>
                </a:moveTo>
                <a:lnTo>
                  <a:pt x="449368" y="150399"/>
                </a:lnTo>
              </a:path>
            </a:pathLst>
          </a:custGeom>
          <a:ln w="31806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81D3028-7CE5-4140-B072-0A6B9C2F2BA0}"/>
              </a:ext>
            </a:extLst>
          </p:cNvPr>
          <p:cNvSpPr/>
          <p:nvPr/>
        </p:nvSpPr>
        <p:spPr>
          <a:xfrm>
            <a:off x="4835580" y="3981204"/>
            <a:ext cx="141419" cy="81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6C9B74D2-9508-6747-9374-8612AE25CE0C}"/>
              </a:ext>
            </a:extLst>
          </p:cNvPr>
          <p:cNvSpPr/>
          <p:nvPr/>
        </p:nvSpPr>
        <p:spPr>
          <a:xfrm>
            <a:off x="4471883" y="3893835"/>
            <a:ext cx="141410" cy="816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C2EF2689-C7F3-F541-8340-3DAEFB02D142}"/>
              </a:ext>
            </a:extLst>
          </p:cNvPr>
          <p:cNvSpPr/>
          <p:nvPr/>
        </p:nvSpPr>
        <p:spPr>
          <a:xfrm>
            <a:off x="4830269" y="4646778"/>
            <a:ext cx="1681907" cy="7144"/>
          </a:xfrm>
          <a:custGeom>
            <a:avLst/>
            <a:gdLst/>
            <a:ahLst/>
            <a:cxnLst/>
            <a:rect l="l" t="t" r="r" b="b"/>
            <a:pathLst>
              <a:path w="2392045" h="10159">
                <a:moveTo>
                  <a:pt x="2391445" y="0"/>
                </a:moveTo>
                <a:lnTo>
                  <a:pt x="0" y="9956"/>
                </a:lnTo>
              </a:path>
            </a:pathLst>
          </a:custGeom>
          <a:ln w="3976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8A006365-31A7-5848-B953-AFF9A8FFC399}"/>
              </a:ext>
            </a:extLst>
          </p:cNvPr>
          <p:cNvSpPr/>
          <p:nvPr/>
        </p:nvSpPr>
        <p:spPr>
          <a:xfrm>
            <a:off x="4441391" y="3594261"/>
            <a:ext cx="2206582" cy="1188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4F693830-2234-CC4B-BB6E-8101C499C3C1}"/>
              </a:ext>
            </a:extLst>
          </p:cNvPr>
          <p:cNvSpPr txBox="1"/>
          <p:nvPr/>
        </p:nvSpPr>
        <p:spPr>
          <a:xfrm>
            <a:off x="4519328" y="3526040"/>
            <a:ext cx="9867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spc="-35" dirty="0">
                <a:solidFill>
                  <a:srgbClr val="8D3124"/>
                </a:solidFill>
                <a:latin typeface="DejaVu Sans"/>
                <a:cs typeface="DejaVu Sans"/>
              </a:rPr>
              <a:t>s</a:t>
            </a:r>
            <a:endParaRPr sz="1125">
              <a:latin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94006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CB6EE-AED7-9042-B7CD-173C6F30D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97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Longest</a:t>
            </a:r>
            <a:r>
              <a:rPr lang="zh-CN" altLang="en-US" sz="2800" dirty="0"/>
              <a:t> </a:t>
            </a:r>
            <a:r>
              <a:rPr lang="en-US" altLang="zh-CN" sz="2800" dirty="0"/>
              <a:t>Paths in Edge-weighted DAG: Application</a:t>
            </a:r>
            <a:endParaRPr lang="en-US" sz="2800" dirty="0"/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8B2B7FF9-859E-BE47-9549-ABA6DC38DE12}"/>
              </a:ext>
            </a:extLst>
          </p:cNvPr>
          <p:cNvSpPr txBox="1"/>
          <p:nvPr/>
        </p:nvSpPr>
        <p:spPr>
          <a:xfrm>
            <a:off x="557052" y="1219969"/>
            <a:ext cx="6036695" cy="73866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None/>
              <a:defRPr sz="16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sz="1400" dirty="0"/>
              <a:t>Parallel job scheduling.</a:t>
            </a:r>
            <a:r>
              <a:rPr lang="en-US" sz="1400" dirty="0"/>
              <a:t>  </a:t>
            </a:r>
            <a:r>
              <a:rPr sz="1400" dirty="0">
                <a:solidFill>
                  <a:schemeClr val="tx1"/>
                </a:solidFill>
              </a:rPr>
              <a:t>Given a set of jobs with durations and precedence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sz="1400" dirty="0">
                <a:solidFill>
                  <a:schemeClr val="tx1"/>
                </a:solidFill>
              </a:rPr>
              <a:t>constraints,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sz="1400" dirty="0">
                <a:solidFill>
                  <a:schemeClr val="tx1"/>
                </a:solidFill>
              </a:rPr>
              <a:t>schedule the jobs (by finding a start time for each) so as to  achieve the minimum completion time, while respecting the constraints.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C2BDC53-14DE-9B49-96CA-A9168B4C3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86" y="1337492"/>
            <a:ext cx="1917700" cy="236855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ABB6CC6-B27C-E24C-8884-E3331A63D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562" y="4488830"/>
            <a:ext cx="5902469" cy="194923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4062785-72CC-CF4B-89FD-CF13E3EE04BB}"/>
              </a:ext>
            </a:extLst>
          </p:cNvPr>
          <p:cNvSpPr txBox="1"/>
          <p:nvPr/>
        </p:nvSpPr>
        <p:spPr>
          <a:xfrm>
            <a:off x="457200" y="2027359"/>
            <a:ext cx="62035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Path Method.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solve this problem, create edge-weighted DAG: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and sink vertices.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vertices (begin and end) for each job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edges for each job.</a:t>
            </a:r>
          </a:p>
          <a:p>
            <a:pPr marL="800100" lvl="1" indent="-342900">
              <a:buClr>
                <a:schemeClr val="accent6"/>
              </a:buCl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 to end (weighted by duration)</a:t>
            </a:r>
          </a:p>
          <a:p>
            <a:pPr marL="800100" lvl="1" indent="-342900">
              <a:buClr>
                <a:schemeClr val="accent6"/>
              </a:buCl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to begin (0 weight)</a:t>
            </a:r>
          </a:p>
          <a:p>
            <a:pPr marL="800100" lvl="1" indent="-342900">
              <a:buClr>
                <a:schemeClr val="accent6"/>
              </a:buClr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to sink (0 weight)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edge for each precedence constraint (0 weight).</a:t>
            </a:r>
          </a:p>
          <a:p>
            <a:pPr>
              <a:buClr>
                <a:schemeClr val="accent6"/>
              </a:buClr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longest path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source to schedule each job.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0B29A3FA-3804-1043-BDF9-0B42F90A9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275" y="4482471"/>
            <a:ext cx="6335041" cy="196194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ABBC2F8-BACF-6244-BE21-89335AA95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67" y="2035748"/>
            <a:ext cx="6293463" cy="196194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E89649A-E2A1-0C4A-98B9-F263FC45E485}"/>
              </a:ext>
            </a:extLst>
          </p:cNvPr>
          <p:cNvSpPr/>
          <p:nvPr/>
        </p:nvSpPr>
        <p:spPr>
          <a:xfrm>
            <a:off x="438776" y="2630442"/>
            <a:ext cx="6283354" cy="3574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8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C883-C70D-7640-AFCD-02DDCAA3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25" dirty="0">
                <a:latin typeface="Arial"/>
                <a:cs typeface="Arial"/>
              </a:rPr>
              <a:t>Shortest </a:t>
            </a:r>
            <a:r>
              <a:rPr lang="en-US" spc="-5" dirty="0">
                <a:latin typeface="Arial"/>
                <a:cs typeface="Arial"/>
              </a:rPr>
              <a:t>Paths </a:t>
            </a:r>
            <a:r>
              <a:rPr lang="en-US" spc="55" dirty="0">
                <a:latin typeface="Arial"/>
                <a:cs typeface="Arial"/>
              </a:rPr>
              <a:t>with</a:t>
            </a:r>
            <a:r>
              <a:rPr lang="en-US" spc="325" dirty="0">
                <a:latin typeface="Arial"/>
                <a:cs typeface="Arial"/>
              </a:rPr>
              <a:t> </a:t>
            </a:r>
            <a:r>
              <a:rPr lang="en-US" spc="20" dirty="0">
                <a:latin typeface="Arial"/>
                <a:cs typeface="Arial"/>
              </a:rPr>
              <a:t>Negative</a:t>
            </a:r>
            <a:r>
              <a:rPr lang="en-US" spc="95" dirty="0">
                <a:latin typeface="Arial"/>
                <a:cs typeface="Arial"/>
              </a:rPr>
              <a:t> </a:t>
            </a:r>
            <a:r>
              <a:rPr lang="en-US" spc="5" dirty="0">
                <a:latin typeface="Arial"/>
                <a:cs typeface="Arial"/>
              </a:rPr>
              <a:t>weights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AF8371D-C541-0845-9941-A4322D49B1CA}"/>
              </a:ext>
            </a:extLst>
          </p:cNvPr>
          <p:cNvSpPr txBox="1"/>
          <p:nvPr/>
        </p:nvSpPr>
        <p:spPr>
          <a:xfrm>
            <a:off x="673150" y="1400338"/>
            <a:ext cx="4760336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None/>
              <a:defRPr sz="14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sz="1600" dirty="0"/>
              <a:t>Dijkstra.</a:t>
            </a:r>
            <a:r>
              <a:rPr lang="en-US" sz="1600" dirty="0"/>
              <a:t> </a:t>
            </a:r>
            <a:r>
              <a:rPr sz="1600" dirty="0">
                <a:solidFill>
                  <a:schemeClr val="tx1"/>
                </a:solidFill>
              </a:rPr>
              <a:t>Doesn’t work with negative edge weights.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1CC6E6C-18C6-EE42-AB81-266B025BD05D}"/>
              </a:ext>
            </a:extLst>
          </p:cNvPr>
          <p:cNvSpPr txBox="1"/>
          <p:nvPr/>
        </p:nvSpPr>
        <p:spPr>
          <a:xfrm>
            <a:off x="673150" y="3845000"/>
            <a:ext cx="6040236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None/>
              <a:defRPr sz="16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dirty="0"/>
              <a:t>Re-weighting.</a:t>
            </a:r>
            <a:r>
              <a:rPr lang="en-US" dirty="0"/>
              <a:t> </a:t>
            </a:r>
            <a:r>
              <a:rPr dirty="0">
                <a:solidFill>
                  <a:schemeClr val="tx1"/>
                </a:solidFill>
              </a:rPr>
              <a:t>Add a constant to every edge weight doesn’t work.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EB41658-8B78-9C41-B655-B5B0BF731A4D}"/>
              </a:ext>
            </a:extLst>
          </p:cNvPr>
          <p:cNvSpPr txBox="1"/>
          <p:nvPr/>
        </p:nvSpPr>
        <p:spPr>
          <a:xfrm>
            <a:off x="6308059" y="2076658"/>
            <a:ext cx="2602322" cy="636072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None/>
              <a:defRPr sz="160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dirty="0">
                <a:solidFill>
                  <a:srgbClr val="FFFF00"/>
                </a:solidFill>
              </a:rPr>
              <a:t>Conclusion.</a:t>
            </a:r>
            <a:r>
              <a:rPr lang="en-US" dirty="0">
                <a:solidFill>
                  <a:srgbClr val="FFFF00"/>
                </a:solidFill>
              </a:rPr>
              <a:t> 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dirty="0">
                <a:solidFill>
                  <a:schemeClr val="bg1"/>
                </a:solidFill>
              </a:rPr>
              <a:t>Need a different algorithm.</a:t>
            </a: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4F920060-BC06-B744-B973-D0A2BBBAA8C5}"/>
              </a:ext>
            </a:extLst>
          </p:cNvPr>
          <p:cNvSpPr txBox="1"/>
          <p:nvPr/>
        </p:nvSpPr>
        <p:spPr>
          <a:xfrm>
            <a:off x="582996" y="3174838"/>
            <a:ext cx="3135213" cy="43208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 selects vertex 3 immediately after 0.  But shortest path from 0 to 3 is 0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168A690A-63B0-AA42-AF58-4B802F1F4748}"/>
              </a:ext>
            </a:extLst>
          </p:cNvPr>
          <p:cNvSpPr txBox="1"/>
          <p:nvPr/>
        </p:nvSpPr>
        <p:spPr>
          <a:xfrm>
            <a:off x="3837308" y="3177260"/>
            <a:ext cx="2982962" cy="43182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9 to each edge weight changes the  shortest path from 0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to 0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064DDE0-12F0-344F-8289-28BF43A5AD78}"/>
              </a:ext>
            </a:extLst>
          </p:cNvPr>
          <p:cNvCxnSpPr>
            <a:cxnSpLocks/>
            <a:stCxn id="81" idx="2"/>
            <a:endCxn id="74" idx="6"/>
          </p:cNvCxnSpPr>
          <p:nvPr/>
        </p:nvCxnSpPr>
        <p:spPr>
          <a:xfrm flipH="1" flipV="1">
            <a:off x="1583110" y="2126285"/>
            <a:ext cx="570852" cy="4333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41BC701F-CE40-8E4D-A78B-6A7254F12A16}"/>
              </a:ext>
            </a:extLst>
          </p:cNvPr>
          <p:cNvSpPr/>
          <p:nvPr/>
        </p:nvSpPr>
        <p:spPr>
          <a:xfrm>
            <a:off x="1325758" y="1991964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C04EC3-7F76-B54A-A5CD-631830222375}"/>
              </a:ext>
            </a:extLst>
          </p:cNvPr>
          <p:cNvSpPr txBox="1"/>
          <p:nvPr/>
        </p:nvSpPr>
        <p:spPr>
          <a:xfrm>
            <a:off x="1749022" y="20347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5B85EFD-BB7D-AB4D-86E8-D433A272F6E3}"/>
              </a:ext>
            </a:extLst>
          </p:cNvPr>
          <p:cNvSpPr/>
          <p:nvPr/>
        </p:nvSpPr>
        <p:spPr>
          <a:xfrm>
            <a:off x="2153962" y="1996297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30D449A-4D94-A84C-8642-FD8C2817F3AC}"/>
              </a:ext>
            </a:extLst>
          </p:cNvPr>
          <p:cNvSpPr/>
          <p:nvPr/>
        </p:nvSpPr>
        <p:spPr>
          <a:xfrm>
            <a:off x="1325758" y="2699356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523239B-6997-A14B-AD4E-BA81D5F0C19F}"/>
              </a:ext>
            </a:extLst>
          </p:cNvPr>
          <p:cNvSpPr/>
          <p:nvPr/>
        </p:nvSpPr>
        <p:spPr>
          <a:xfrm>
            <a:off x="2153962" y="2699355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E928BEB-F653-2C4D-9C68-FFB882527583}"/>
              </a:ext>
            </a:extLst>
          </p:cNvPr>
          <p:cNvCxnSpPr>
            <a:cxnSpLocks/>
            <a:stCxn id="82" idx="0"/>
            <a:endCxn id="74" idx="4"/>
          </p:cNvCxnSpPr>
          <p:nvPr/>
        </p:nvCxnSpPr>
        <p:spPr>
          <a:xfrm flipV="1">
            <a:off x="1454434" y="2260605"/>
            <a:ext cx="0" cy="43875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5D55193-0EB5-5844-8A35-64D8A8D038A5}"/>
              </a:ext>
            </a:extLst>
          </p:cNvPr>
          <p:cNvCxnSpPr>
            <a:cxnSpLocks/>
            <a:stCxn id="83" idx="0"/>
            <a:endCxn id="81" idx="4"/>
          </p:cNvCxnSpPr>
          <p:nvPr/>
        </p:nvCxnSpPr>
        <p:spPr>
          <a:xfrm flipV="1">
            <a:off x="2282638" y="2264938"/>
            <a:ext cx="0" cy="434417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BA3981F-019B-344A-9121-9F339BCA2570}"/>
              </a:ext>
            </a:extLst>
          </p:cNvPr>
          <p:cNvCxnSpPr>
            <a:cxnSpLocks/>
            <a:stCxn id="82" idx="6"/>
            <a:endCxn id="83" idx="2"/>
          </p:cNvCxnSpPr>
          <p:nvPr/>
        </p:nvCxnSpPr>
        <p:spPr>
          <a:xfrm flipV="1">
            <a:off x="1583110" y="2833676"/>
            <a:ext cx="570852" cy="1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7F7C3D19-3CB1-2A40-BDC7-D299A8239A84}"/>
              </a:ext>
            </a:extLst>
          </p:cNvPr>
          <p:cNvSpPr txBox="1"/>
          <p:nvPr/>
        </p:nvSpPr>
        <p:spPr>
          <a:xfrm>
            <a:off x="1805170" y="274227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-9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BABB527-EB5D-ED47-85BD-DC7A162B828B}"/>
              </a:ext>
            </a:extLst>
          </p:cNvPr>
          <p:cNvSpPr txBox="1"/>
          <p:nvPr/>
        </p:nvSpPr>
        <p:spPr>
          <a:xfrm>
            <a:off x="2191198" y="236330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47D0C4-67ED-0A42-909D-FCA04194CF32}"/>
              </a:ext>
            </a:extLst>
          </p:cNvPr>
          <p:cNvSpPr txBox="1"/>
          <p:nvPr/>
        </p:nvSpPr>
        <p:spPr>
          <a:xfrm>
            <a:off x="1365401" y="23743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8E1B4D8-1C0C-E84D-BBAB-75E095910D0B}"/>
              </a:ext>
            </a:extLst>
          </p:cNvPr>
          <p:cNvCxnSpPr>
            <a:cxnSpLocks/>
            <a:stCxn id="100" idx="2"/>
            <a:endCxn id="98" idx="6"/>
          </p:cNvCxnSpPr>
          <p:nvPr/>
        </p:nvCxnSpPr>
        <p:spPr>
          <a:xfrm flipH="1" flipV="1">
            <a:off x="4633734" y="2126285"/>
            <a:ext cx="570852" cy="433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58F8C5C2-083E-CC44-B8A1-CBD583938E69}"/>
              </a:ext>
            </a:extLst>
          </p:cNvPr>
          <p:cNvSpPr/>
          <p:nvPr/>
        </p:nvSpPr>
        <p:spPr>
          <a:xfrm>
            <a:off x="4376382" y="1991964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35DDCDD-67CB-9640-B82D-ADA06A94968E}"/>
              </a:ext>
            </a:extLst>
          </p:cNvPr>
          <p:cNvSpPr txBox="1"/>
          <p:nvPr/>
        </p:nvSpPr>
        <p:spPr>
          <a:xfrm>
            <a:off x="4799646" y="20347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55422C0-9FCC-1649-AA79-6785C4D0D1A9}"/>
              </a:ext>
            </a:extLst>
          </p:cNvPr>
          <p:cNvSpPr/>
          <p:nvPr/>
        </p:nvSpPr>
        <p:spPr>
          <a:xfrm>
            <a:off x="5204586" y="1996297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6B71772-C9C2-D84F-8293-47D30E3A5596}"/>
              </a:ext>
            </a:extLst>
          </p:cNvPr>
          <p:cNvSpPr/>
          <p:nvPr/>
        </p:nvSpPr>
        <p:spPr>
          <a:xfrm>
            <a:off x="4376382" y="2699356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88DC4EA6-C071-6444-BF2F-9672082C3214}"/>
              </a:ext>
            </a:extLst>
          </p:cNvPr>
          <p:cNvSpPr/>
          <p:nvPr/>
        </p:nvSpPr>
        <p:spPr>
          <a:xfrm>
            <a:off x="5204586" y="2699355"/>
            <a:ext cx="257352" cy="268641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D25184C-C23C-054F-9797-5426D35A8016}"/>
              </a:ext>
            </a:extLst>
          </p:cNvPr>
          <p:cNvCxnSpPr>
            <a:cxnSpLocks/>
            <a:stCxn id="101" idx="0"/>
            <a:endCxn id="98" idx="4"/>
          </p:cNvCxnSpPr>
          <p:nvPr/>
        </p:nvCxnSpPr>
        <p:spPr>
          <a:xfrm flipV="1">
            <a:off x="4505058" y="2260605"/>
            <a:ext cx="0" cy="438751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E0D38DB-6E95-A541-BF47-BAC637F4B7B1}"/>
              </a:ext>
            </a:extLst>
          </p:cNvPr>
          <p:cNvCxnSpPr>
            <a:cxnSpLocks/>
            <a:stCxn id="102" idx="0"/>
            <a:endCxn id="100" idx="4"/>
          </p:cNvCxnSpPr>
          <p:nvPr/>
        </p:nvCxnSpPr>
        <p:spPr>
          <a:xfrm flipV="1">
            <a:off x="5333262" y="2264938"/>
            <a:ext cx="0" cy="43441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1D200F5-5138-A649-A25D-877CF8FADC4E}"/>
              </a:ext>
            </a:extLst>
          </p:cNvPr>
          <p:cNvCxnSpPr>
            <a:cxnSpLocks/>
            <a:stCxn id="101" idx="6"/>
            <a:endCxn id="102" idx="2"/>
          </p:cNvCxnSpPr>
          <p:nvPr/>
        </p:nvCxnSpPr>
        <p:spPr>
          <a:xfrm flipV="1">
            <a:off x="4633734" y="2833676"/>
            <a:ext cx="570852" cy="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F4FC2D5-C9A4-D243-881D-26C7595B93F8}"/>
              </a:ext>
            </a:extLst>
          </p:cNvPr>
          <p:cNvSpPr txBox="1"/>
          <p:nvPr/>
        </p:nvSpPr>
        <p:spPr>
          <a:xfrm>
            <a:off x="4855794" y="274227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16E3F70-286C-0047-8666-3E4D28E07405}"/>
              </a:ext>
            </a:extLst>
          </p:cNvPr>
          <p:cNvSpPr txBox="1"/>
          <p:nvPr/>
        </p:nvSpPr>
        <p:spPr>
          <a:xfrm>
            <a:off x="5241822" y="236330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46183B2-7EEE-6A40-AD54-A6E08230A484}"/>
              </a:ext>
            </a:extLst>
          </p:cNvPr>
          <p:cNvSpPr txBox="1"/>
          <p:nvPr/>
        </p:nvSpPr>
        <p:spPr>
          <a:xfrm>
            <a:off x="4416025" y="23743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5E1CA51-9753-0B49-A29C-0E41E76820E0}"/>
              </a:ext>
            </a:extLst>
          </p:cNvPr>
          <p:cNvSpPr/>
          <p:nvPr/>
        </p:nvSpPr>
        <p:spPr>
          <a:xfrm>
            <a:off x="375864" y="4697144"/>
            <a:ext cx="4131616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spcAft>
                <a:spcPts val="5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cycle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directed cycle whose sum of edge weights is negative.</a:t>
            </a: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SPT exists </a:t>
            </a:r>
            <a:r>
              <a:rPr lang="en-US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negative cycles, assuming all vertices reachable from s</a:t>
            </a:r>
          </a:p>
        </p:txBody>
      </p:sp>
      <p:graphicFrame>
        <p:nvGraphicFramePr>
          <p:cNvPr id="122" name="object 4">
            <a:extLst>
              <a:ext uri="{FF2B5EF4-FFF2-40B4-BE49-F238E27FC236}">
                <a16:creationId xmlns:a16="http://schemas.microsoft.com/office/drawing/2014/main" id="{99CFFB4E-D513-DC4C-97C2-8B4557E95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427313"/>
              </p:ext>
            </p:extLst>
          </p:nvPr>
        </p:nvGraphicFramePr>
        <p:xfrm>
          <a:off x="7656803" y="3114944"/>
          <a:ext cx="940743" cy="3322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3505">
                <a:tc>
                  <a:txBody>
                    <a:bodyPr/>
                    <a:lstStyle/>
                    <a:p>
                      <a:pPr marR="24130" algn="ctr">
                        <a:lnSpc>
                          <a:spcPts val="188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4-&gt;5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8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-0.66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7-&gt;5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BF311A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0-&gt;4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1542">
                <a:tc>
                  <a:txBody>
                    <a:bodyPr/>
                    <a:lstStyle/>
                    <a:p>
                      <a:pPr marR="24130" algn="ctr">
                        <a:lnSpc>
                          <a:spcPts val="1970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70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3505">
                <a:tc>
                  <a:txBody>
                    <a:bodyPr/>
                    <a:lstStyle/>
                    <a:p>
                      <a:pPr marR="24130" algn="ctr">
                        <a:lnSpc>
                          <a:spcPts val="1955"/>
                        </a:lnSpc>
                      </a:pPr>
                      <a:r>
                        <a:rPr sz="1200" spc="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2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55"/>
                        </a:lnSpc>
                      </a:pPr>
                      <a:r>
                        <a:rPr sz="12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2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3" name="object 5">
            <a:extLst>
              <a:ext uri="{FF2B5EF4-FFF2-40B4-BE49-F238E27FC236}">
                <a16:creationId xmlns:a16="http://schemas.microsoft.com/office/drawing/2014/main" id="{DC6E49F9-3107-FB46-8F94-E0E54F7796CD}"/>
              </a:ext>
            </a:extLst>
          </p:cNvPr>
          <p:cNvSpPr/>
          <p:nvPr/>
        </p:nvSpPr>
        <p:spPr>
          <a:xfrm>
            <a:off x="5204308" y="4764215"/>
            <a:ext cx="300930" cy="100905"/>
          </a:xfrm>
          <a:custGeom>
            <a:avLst/>
            <a:gdLst/>
            <a:ahLst/>
            <a:cxnLst/>
            <a:rect l="l" t="t" r="r" b="b"/>
            <a:pathLst>
              <a:path w="427989" h="143510">
                <a:moveTo>
                  <a:pt x="0" y="0"/>
                </a:moveTo>
                <a:lnTo>
                  <a:pt x="427626" y="143083"/>
                </a:lnTo>
              </a:path>
            </a:pathLst>
          </a:custGeom>
          <a:ln w="30260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4" name="object 6">
            <a:extLst>
              <a:ext uri="{FF2B5EF4-FFF2-40B4-BE49-F238E27FC236}">
                <a16:creationId xmlns:a16="http://schemas.microsoft.com/office/drawing/2014/main" id="{9C5EA027-E3EA-5148-835B-3528C605B58C}"/>
              </a:ext>
            </a:extLst>
          </p:cNvPr>
          <p:cNvSpPr/>
          <p:nvPr/>
        </p:nvSpPr>
        <p:spPr>
          <a:xfrm>
            <a:off x="5460402" y="4817230"/>
            <a:ext cx="134570" cy="77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5" name="object 7">
            <a:extLst>
              <a:ext uri="{FF2B5EF4-FFF2-40B4-BE49-F238E27FC236}">
                <a16:creationId xmlns:a16="http://schemas.microsoft.com/office/drawing/2014/main" id="{A48C7AE8-F63A-B141-AF3B-C0C95326196D}"/>
              </a:ext>
            </a:extLst>
          </p:cNvPr>
          <p:cNvSpPr/>
          <p:nvPr/>
        </p:nvSpPr>
        <p:spPr>
          <a:xfrm>
            <a:off x="5114297" y="4734104"/>
            <a:ext cx="134579" cy="77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6" name="object 8">
            <a:extLst>
              <a:ext uri="{FF2B5EF4-FFF2-40B4-BE49-F238E27FC236}">
                <a16:creationId xmlns:a16="http://schemas.microsoft.com/office/drawing/2014/main" id="{6C997644-4BF5-CC41-A9B5-C515BAB17166}"/>
              </a:ext>
            </a:extLst>
          </p:cNvPr>
          <p:cNvSpPr/>
          <p:nvPr/>
        </p:nvSpPr>
        <p:spPr>
          <a:xfrm>
            <a:off x="5445240" y="4757125"/>
            <a:ext cx="300930" cy="100905"/>
          </a:xfrm>
          <a:custGeom>
            <a:avLst/>
            <a:gdLst/>
            <a:ahLst/>
            <a:cxnLst/>
            <a:rect l="l" t="t" r="r" b="b"/>
            <a:pathLst>
              <a:path w="427990" h="143510">
                <a:moveTo>
                  <a:pt x="0" y="0"/>
                </a:moveTo>
                <a:lnTo>
                  <a:pt x="427626" y="143083"/>
                </a:lnTo>
              </a:path>
            </a:pathLst>
          </a:custGeom>
          <a:ln w="30260">
            <a:solidFill>
              <a:srgbClr val="BF311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7" name="object 9">
            <a:extLst>
              <a:ext uri="{FF2B5EF4-FFF2-40B4-BE49-F238E27FC236}">
                <a16:creationId xmlns:a16="http://schemas.microsoft.com/office/drawing/2014/main" id="{D54B83F8-3263-8A42-8382-AD28F524E257}"/>
              </a:ext>
            </a:extLst>
          </p:cNvPr>
          <p:cNvSpPr/>
          <p:nvPr/>
        </p:nvSpPr>
        <p:spPr>
          <a:xfrm>
            <a:off x="5701335" y="4810140"/>
            <a:ext cx="134579" cy="77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8" name="object 10">
            <a:extLst>
              <a:ext uri="{FF2B5EF4-FFF2-40B4-BE49-F238E27FC236}">
                <a16:creationId xmlns:a16="http://schemas.microsoft.com/office/drawing/2014/main" id="{141AE427-3D0F-484A-B510-3C83DDF9DEF2}"/>
              </a:ext>
            </a:extLst>
          </p:cNvPr>
          <p:cNvSpPr/>
          <p:nvPr/>
        </p:nvSpPr>
        <p:spPr>
          <a:xfrm>
            <a:off x="5355237" y="4727023"/>
            <a:ext cx="134570" cy="776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9" name="object 11">
            <a:extLst>
              <a:ext uri="{FF2B5EF4-FFF2-40B4-BE49-F238E27FC236}">
                <a16:creationId xmlns:a16="http://schemas.microsoft.com/office/drawing/2014/main" id="{B886E662-1026-7142-B78B-3BA27DB55D55}"/>
              </a:ext>
            </a:extLst>
          </p:cNvPr>
          <p:cNvSpPr/>
          <p:nvPr/>
        </p:nvSpPr>
        <p:spPr>
          <a:xfrm>
            <a:off x="5455341" y="5407867"/>
            <a:ext cx="1600200" cy="6697"/>
          </a:xfrm>
          <a:custGeom>
            <a:avLst/>
            <a:gdLst/>
            <a:ahLst/>
            <a:cxnLst/>
            <a:rect l="l" t="t" r="r" b="b"/>
            <a:pathLst>
              <a:path w="2275840" h="9525">
                <a:moveTo>
                  <a:pt x="2275735" y="0"/>
                </a:moveTo>
                <a:lnTo>
                  <a:pt x="0" y="9472"/>
                </a:lnTo>
              </a:path>
            </a:pathLst>
          </a:custGeom>
          <a:ln w="30262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0" name="object 12">
            <a:extLst>
              <a:ext uri="{FF2B5EF4-FFF2-40B4-BE49-F238E27FC236}">
                <a16:creationId xmlns:a16="http://schemas.microsoft.com/office/drawing/2014/main" id="{CE635EAA-9B18-9146-B01D-108230EA7A33}"/>
              </a:ext>
            </a:extLst>
          </p:cNvPr>
          <p:cNvSpPr/>
          <p:nvPr/>
        </p:nvSpPr>
        <p:spPr>
          <a:xfrm>
            <a:off x="5085291" y="4406542"/>
            <a:ext cx="2099804" cy="1131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1" name="object 13">
            <a:extLst>
              <a:ext uri="{FF2B5EF4-FFF2-40B4-BE49-F238E27FC236}">
                <a16:creationId xmlns:a16="http://schemas.microsoft.com/office/drawing/2014/main" id="{7EC3717C-1FE3-104B-AA66-324933E7EF59}"/>
              </a:ext>
            </a:extLst>
          </p:cNvPr>
          <p:cNvSpPr txBox="1"/>
          <p:nvPr/>
        </p:nvSpPr>
        <p:spPr>
          <a:xfrm>
            <a:off x="4598634" y="5711735"/>
            <a:ext cx="3073118" cy="956446"/>
          </a:xfrm>
          <a:prstGeom prst="rect">
            <a:avLst/>
          </a:prstGeom>
        </p:spPr>
        <p:txBody>
          <a:bodyPr vert="horz" wrap="square" lIns="0" tIns="49560" rIns="0" bIns="0" rtlCol="0">
            <a:spAutoFit/>
          </a:bodyPr>
          <a:lstStyle/>
          <a:p>
            <a:pPr marL="10268">
              <a:spcBef>
                <a:spcPts val="390"/>
              </a:spcBef>
            </a:pPr>
            <a:r>
              <a:rPr sz="1160" b="1" dirty="0">
                <a:solidFill>
                  <a:srgbClr val="BF311A"/>
                </a:solidFill>
                <a:latin typeface="Trebuchet MS"/>
              </a:rPr>
              <a:t>negative cycle (-0.66 + 0.37 + 0.28)</a:t>
            </a:r>
          </a:p>
          <a:p>
            <a:pPr marL="8929">
              <a:spcBef>
                <a:spcPts val="327"/>
              </a:spcBef>
            </a:pPr>
            <a:r>
              <a:rPr sz="1160" spc="4" dirty="0">
                <a:solidFill>
                  <a:srgbClr val="231F20"/>
                </a:solidFill>
                <a:latin typeface="DejaVu Sans Mono"/>
                <a:cs typeface="DejaVu Sans Mono"/>
              </a:rPr>
              <a:t>5-&gt;4-&gt;7-&gt;5</a:t>
            </a:r>
            <a:endParaRPr sz="1336" dirty="0">
              <a:latin typeface="Times New Roman"/>
              <a:cs typeface="Times New Roman"/>
            </a:endParaRPr>
          </a:p>
          <a:p>
            <a:pPr marL="40629">
              <a:spcBef>
                <a:spcPts val="925"/>
              </a:spcBef>
            </a:pPr>
            <a:r>
              <a:rPr sz="1160" b="1" dirty="0">
                <a:solidFill>
                  <a:srgbClr val="BF311A"/>
                </a:solidFill>
                <a:latin typeface="Trebuchet MS"/>
              </a:rPr>
              <a:t>shortest path from 0 to 6</a:t>
            </a:r>
          </a:p>
          <a:p>
            <a:pPr marL="39289">
              <a:spcBef>
                <a:spcPts val="326"/>
              </a:spcBef>
            </a:pPr>
            <a:r>
              <a:rPr sz="1160" spc="4" dirty="0">
                <a:solidFill>
                  <a:srgbClr val="231F20"/>
                </a:solidFill>
                <a:latin typeface="DejaVu Sans Mono"/>
                <a:cs typeface="DejaVu Sans Mono"/>
              </a:rPr>
              <a:t>0-&gt;4-&gt;7-&gt;5-&gt;4-&gt;7-&gt;5...-&gt;1-&gt;3-&gt;6</a:t>
            </a:r>
            <a:endParaRPr sz="1160" dirty="0">
              <a:latin typeface="DejaVu Sans Mono"/>
              <a:cs typeface="DejaVu Sans Mon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A8ACF4-62CD-4D25-F3BE-A8AEFB610077}"/>
              </a:ext>
            </a:extLst>
          </p:cNvPr>
          <p:cNvSpPr txBox="1"/>
          <p:nvPr/>
        </p:nvSpPr>
        <p:spPr>
          <a:xfrm>
            <a:off x="56928" y="6247502"/>
            <a:ext cx="454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>
                <a:latin typeface="Times New Roman"/>
                <a:cs typeface="Times New Roman"/>
              </a:rPr>
              <a:t>Shortest Path Algorithms Explained (Dijkstra's &amp; Bellman-Ford </a:t>
            </a:r>
            <a:r>
              <a:rPr lang="en-GB" sz="1400" dirty="0">
                <a:latin typeface="Times New Roman"/>
                <a:cs typeface="Times New Roman"/>
                <a:hlinkClick r:id="rId7"/>
              </a:rPr>
              <a:t>https://www.youtube.com/watch?v=AE5I0xACpZs</a:t>
            </a:r>
            <a:r>
              <a:rPr lang="en-GB" sz="1400" dirty="0">
                <a:latin typeface="Times New Roman"/>
                <a:cs typeface="Times New Roman"/>
              </a:rPr>
              <a:t> </a:t>
            </a:r>
            <a:endParaRPr lang="en-SE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942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39" grpId="0"/>
      <p:bldP spid="71" grpId="0"/>
      <p:bldP spid="74" grpId="0" animBg="1"/>
      <p:bldP spid="75" grpId="0" animBg="1"/>
      <p:bldP spid="81" grpId="0" animBg="1"/>
      <p:bldP spid="82" grpId="0" animBg="1"/>
      <p:bldP spid="83" grpId="0" animBg="1"/>
      <p:bldP spid="94" grpId="0" animBg="1"/>
      <p:bldP spid="95" grpId="0" animBg="1"/>
      <p:bldP spid="96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6" grpId="0" animBg="1"/>
      <p:bldP spid="107" grpId="0" animBg="1"/>
      <p:bldP spid="108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78DE0FD0-6D1F-534D-915F-579C46C8D761}"/>
              </a:ext>
            </a:extLst>
          </p:cNvPr>
          <p:cNvSpPr/>
          <p:nvPr/>
        </p:nvSpPr>
        <p:spPr>
          <a:xfrm>
            <a:off x="741993" y="4207242"/>
            <a:ext cx="4608422" cy="1396604"/>
          </a:xfrm>
          <a:custGeom>
            <a:avLst/>
            <a:gdLst/>
            <a:ahLst/>
            <a:cxnLst/>
            <a:rect l="l" t="t" r="r" b="b"/>
            <a:pathLst>
              <a:path w="6578600" h="1739900">
                <a:moveTo>
                  <a:pt x="0" y="0"/>
                </a:moveTo>
                <a:lnTo>
                  <a:pt x="6578600" y="0"/>
                </a:lnTo>
                <a:lnTo>
                  <a:pt x="65786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860FC9B2-7794-AA4E-A6C7-66DD9BBAFA0C}"/>
              </a:ext>
            </a:extLst>
          </p:cNvPr>
          <p:cNvSpPr txBox="1"/>
          <p:nvPr/>
        </p:nvSpPr>
        <p:spPr>
          <a:xfrm>
            <a:off x="5793755" y="4817079"/>
            <a:ext cx="2346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Trebuchet MS"/>
                <a:cs typeface="Trebuchet MS"/>
              </a:rPr>
              <a:t>pass</a:t>
            </a:r>
            <a:r>
              <a:rPr sz="1600" spc="12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8D3124"/>
                </a:solidFill>
                <a:latin typeface="Trebuchet MS"/>
              </a:rPr>
              <a:t>i (relax each edge)</a:t>
            </a: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E3FB64D3-63C9-2B41-BCDC-681BC936E7B5}"/>
              </a:ext>
            </a:extLst>
          </p:cNvPr>
          <p:cNvSpPr/>
          <p:nvPr/>
        </p:nvSpPr>
        <p:spPr>
          <a:xfrm>
            <a:off x="5210294" y="4706224"/>
            <a:ext cx="45719" cy="639790"/>
          </a:xfrm>
          <a:custGeom>
            <a:avLst/>
            <a:gdLst/>
            <a:ahLst/>
            <a:cxnLst/>
            <a:rect l="l" t="t" r="r" b="b"/>
            <a:pathLst>
              <a:path h="993140">
                <a:moveTo>
                  <a:pt x="0" y="0"/>
                </a:moveTo>
                <a:lnTo>
                  <a:pt x="0" y="992555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7E271F0A-7C88-474E-A942-BD1918719B94}"/>
              </a:ext>
            </a:extLst>
          </p:cNvPr>
          <p:cNvSpPr/>
          <p:nvPr/>
        </p:nvSpPr>
        <p:spPr>
          <a:xfrm>
            <a:off x="741993" y="1527770"/>
            <a:ext cx="4013003" cy="2265129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524BB-0076-9743-A540-43D84DE09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</a:t>
            </a:r>
            <a:endParaRPr lang="en-US" dirty="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C0E8880A-7B73-D849-ABB2-D83AB1C7D952}"/>
              </a:ext>
            </a:extLst>
          </p:cNvPr>
          <p:cNvSpPr/>
          <p:nvPr/>
        </p:nvSpPr>
        <p:spPr>
          <a:xfrm>
            <a:off x="830512" y="1603271"/>
            <a:ext cx="3833770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999FC823-25B6-B744-BBA4-614F0F645350}"/>
              </a:ext>
            </a:extLst>
          </p:cNvPr>
          <p:cNvSpPr txBox="1"/>
          <p:nvPr/>
        </p:nvSpPr>
        <p:spPr>
          <a:xfrm>
            <a:off x="1199806" y="1629113"/>
            <a:ext cx="3464475" cy="1871065"/>
          </a:xfrm>
          <a:prstGeom prst="rect">
            <a:avLst/>
          </a:prstGeom>
          <a:noFill/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Bellman–Ford algorithm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V-1 times: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each edge. </a:t>
            </a:r>
            <a:endParaRPr lang="en-US" sz="16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9C10AF-E7DE-B047-9E72-A3A109CE19DD}"/>
              </a:ext>
            </a:extLst>
          </p:cNvPr>
          <p:cNvCxnSpPr>
            <a:cxnSpLocks/>
          </p:cNvCxnSpPr>
          <p:nvPr/>
        </p:nvCxnSpPr>
        <p:spPr>
          <a:xfrm>
            <a:off x="913532" y="1940938"/>
            <a:ext cx="3566189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6D3B7D-E7B3-C048-BBFC-52B14AA6B051}"/>
              </a:ext>
            </a:extLst>
          </p:cNvPr>
          <p:cNvCxnSpPr>
            <a:cxnSpLocks/>
          </p:cNvCxnSpPr>
          <p:nvPr/>
        </p:nvCxnSpPr>
        <p:spPr>
          <a:xfrm>
            <a:off x="913532" y="3576092"/>
            <a:ext cx="3566189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A844CE2-60B1-E94C-B631-CC293E499589}"/>
              </a:ext>
            </a:extLst>
          </p:cNvPr>
          <p:cNvSpPr/>
          <p:nvPr/>
        </p:nvSpPr>
        <p:spPr>
          <a:xfrm>
            <a:off x="814354" y="4335002"/>
            <a:ext cx="46546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1;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G.V();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for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= 0; v &lt; G.V(); v++)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for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 :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G.adj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(v))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relax(e); </a:t>
            </a:r>
            <a:endParaRPr lang="en-US" sz="14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E18AF2-CA8E-8847-93E5-17255F7B6310}"/>
              </a:ext>
            </a:extLst>
          </p:cNvPr>
          <p:cNvCxnSpPr>
            <a:cxnSpLocks/>
          </p:cNvCxnSpPr>
          <p:nvPr/>
        </p:nvCxnSpPr>
        <p:spPr>
          <a:xfrm flipH="1">
            <a:off x="5338437" y="4960088"/>
            <a:ext cx="37981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1E0DF3-3756-DACA-D2A6-04A0296E562A}"/>
              </a:ext>
            </a:extLst>
          </p:cNvPr>
          <p:cNvSpPr txBox="1"/>
          <p:nvPr/>
        </p:nvSpPr>
        <p:spPr>
          <a:xfrm>
            <a:off x="2711602" y="6125154"/>
            <a:ext cx="456807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>
                <a:latin typeface="Times New Roman"/>
                <a:cs typeface="Times New Roman"/>
              </a:rPr>
              <a:t>Bellman-Ford in 5 minutes — Step by step example</a:t>
            </a:r>
          </a:p>
          <a:p>
            <a:r>
              <a:rPr lang="en-GB" sz="1600" dirty="0">
                <a:latin typeface="Times New Roman"/>
                <a:cs typeface="Times New Roman"/>
                <a:hlinkClick r:id="rId2"/>
              </a:rPr>
              <a:t>https://www.youtube.com/watch?v=obWXjtg0L64</a:t>
            </a:r>
            <a:r>
              <a:rPr lang="en-GB" sz="1600" dirty="0">
                <a:latin typeface="Times New Roman"/>
                <a:cs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7013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/>
              <a:t> </a:t>
            </a:r>
            <a:r>
              <a:rPr lang="en-US" altLang="zh-CN"/>
              <a:t>Goals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dirty="0"/>
              <a:t>In this lecture we study </a:t>
            </a:r>
            <a:r>
              <a:rPr lang="en-US" dirty="0">
                <a:solidFill>
                  <a:schemeClr val="accent1"/>
                </a:solidFill>
              </a:rPr>
              <a:t>shortest-paths</a:t>
            </a:r>
            <a:r>
              <a:rPr lang="en-US" dirty="0"/>
              <a:t> problems. We begin by analyzing some basic properties of shortest paths and a generic algorithm for the problem. </a:t>
            </a:r>
          </a:p>
          <a:p>
            <a:r>
              <a:rPr lang="en-US" dirty="0"/>
              <a:t>We introduce and analyze </a:t>
            </a:r>
            <a:r>
              <a:rPr lang="en-US" dirty="0">
                <a:solidFill>
                  <a:schemeClr val="accent6"/>
                </a:solidFill>
              </a:rPr>
              <a:t>Dijkstra's algorithm </a:t>
            </a:r>
            <a:r>
              <a:rPr lang="en-US" dirty="0"/>
              <a:t>for shortest-paths problems with nonnegative weights. </a:t>
            </a:r>
          </a:p>
          <a:p>
            <a:r>
              <a:rPr lang="en-US" dirty="0"/>
              <a:t>Next, we consider an even faster </a:t>
            </a:r>
            <a:r>
              <a:rPr lang="en-US" dirty="0">
                <a:solidFill>
                  <a:srgbClr val="1B8E1D"/>
                </a:solidFill>
              </a:rPr>
              <a:t>algorithm for DAGs</a:t>
            </a:r>
            <a:r>
              <a:rPr lang="en-US" dirty="0"/>
              <a:t>, which works even if the weights are negative. </a:t>
            </a:r>
          </a:p>
          <a:p>
            <a:r>
              <a:rPr lang="en-US" dirty="0"/>
              <a:t>We conclude with the </a:t>
            </a:r>
            <a:r>
              <a:rPr lang="en-US" dirty="0">
                <a:solidFill>
                  <a:srgbClr val="C00000"/>
                </a:solidFill>
              </a:rPr>
              <a:t>Bellman–Ford–Moore </a:t>
            </a:r>
            <a:r>
              <a:rPr lang="en-US" dirty="0"/>
              <a:t>algorithm for edge-weighted digraphs with no negative cycles. </a:t>
            </a:r>
          </a:p>
        </p:txBody>
      </p:sp>
    </p:spTree>
    <p:extLst>
      <p:ext uri="{BB962C8B-B14F-4D97-AF65-F5344CB8AC3E}">
        <p14:creationId xmlns:p14="http://schemas.microsoft.com/office/powerpoint/2010/main" val="136604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0117-F904-6248-A980-20649124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E1210-53B8-D044-B947-6BB1DC48B366}"/>
              </a:ext>
            </a:extLst>
          </p:cNvPr>
          <p:cNvSpPr/>
          <p:nvPr/>
        </p:nvSpPr>
        <p:spPr>
          <a:xfrm>
            <a:off x="750815" y="1397873"/>
            <a:ext cx="3622965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latin typeface="Arial"/>
                <a:cs typeface="Arial"/>
              </a:rPr>
              <a:t>Repeat V − 1 times: relax all E edges.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955ABE-B04F-B846-BDC4-F69E2A70C951}"/>
              </a:ext>
            </a:extLst>
          </p:cNvPr>
          <p:cNvSpPr/>
          <p:nvPr/>
        </p:nvSpPr>
        <p:spPr>
          <a:xfrm>
            <a:off x="2030524" y="2066348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9417C-502B-024B-8D2B-BCFC53A79075}"/>
              </a:ext>
            </a:extLst>
          </p:cNvPr>
          <p:cNvCxnSpPr>
            <a:cxnSpLocks/>
            <a:stCxn id="22" idx="1"/>
            <a:endCxn id="7" idx="5"/>
          </p:cNvCxnSpPr>
          <p:nvPr/>
        </p:nvCxnSpPr>
        <p:spPr>
          <a:xfrm flipH="1" flipV="1">
            <a:off x="2428544" y="2481827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50022-6149-3941-969D-E6D4CB99FF71}"/>
              </a:ext>
            </a:extLst>
          </p:cNvPr>
          <p:cNvCxnSpPr>
            <a:cxnSpLocks/>
            <a:stCxn id="23" idx="5"/>
            <a:endCxn id="26" idx="0"/>
          </p:cNvCxnSpPr>
          <p:nvPr/>
        </p:nvCxnSpPr>
        <p:spPr>
          <a:xfrm>
            <a:off x="4101180" y="2851139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E2604-2288-5D49-8CFD-3268C4CCF192}"/>
              </a:ext>
            </a:extLst>
          </p:cNvPr>
          <p:cNvCxnSpPr>
            <a:cxnSpLocks/>
            <a:stCxn id="27" idx="7"/>
            <a:endCxn id="22" idx="3"/>
          </p:cNvCxnSpPr>
          <p:nvPr/>
        </p:nvCxnSpPr>
        <p:spPr>
          <a:xfrm flipV="1">
            <a:off x="2893152" y="3916858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0D96F4-71F1-2B41-8DB8-24B7D8F480AB}"/>
              </a:ext>
            </a:extLst>
          </p:cNvPr>
          <p:cNvCxnSpPr>
            <a:cxnSpLocks/>
            <a:stCxn id="23" idx="2"/>
            <a:endCxn id="7" idx="6"/>
          </p:cNvCxnSpPr>
          <p:nvPr/>
        </p:nvCxnSpPr>
        <p:spPr>
          <a:xfrm flipH="1" flipV="1">
            <a:off x="2496832" y="2309730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469227-6174-4E45-A289-3BCC762E99B0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639258" y="3752747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EF68C0-11D8-EE48-898E-626DFA2477D8}"/>
              </a:ext>
            </a:extLst>
          </p:cNvPr>
          <p:cNvCxnSpPr>
            <a:cxnSpLocks/>
            <a:stCxn id="7" idx="4"/>
            <a:endCxn id="28" idx="0"/>
          </p:cNvCxnSpPr>
          <p:nvPr/>
        </p:nvCxnSpPr>
        <p:spPr>
          <a:xfrm flipH="1">
            <a:off x="1932642" y="2553111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A4D3E7-2AC6-9745-82C1-0E60A9897AB3}"/>
              </a:ext>
            </a:extLst>
          </p:cNvPr>
          <p:cNvCxnSpPr>
            <a:cxnSpLocks/>
            <a:stCxn id="28" idx="4"/>
            <a:endCxn id="27" idx="1"/>
          </p:cNvCxnSpPr>
          <p:nvPr/>
        </p:nvCxnSpPr>
        <p:spPr>
          <a:xfrm>
            <a:off x="1932642" y="3930826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1650E4-3D56-7644-9F34-457FE379CB4A}"/>
              </a:ext>
            </a:extLst>
          </p:cNvPr>
          <p:cNvCxnSpPr>
            <a:cxnSpLocks/>
            <a:stCxn id="24" idx="7"/>
            <a:endCxn id="28" idx="3"/>
          </p:cNvCxnSpPr>
          <p:nvPr/>
        </p:nvCxnSpPr>
        <p:spPr>
          <a:xfrm flipV="1">
            <a:off x="1037277" y="3859542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2EEBD6-4844-5242-A4AE-0D74BEE9A684}"/>
              </a:ext>
            </a:extLst>
          </p:cNvPr>
          <p:cNvCxnSpPr>
            <a:cxnSpLocks/>
            <a:stCxn id="24" idx="6"/>
            <a:endCxn id="26" idx="3"/>
          </p:cNvCxnSpPr>
          <p:nvPr/>
        </p:nvCxnSpPr>
        <p:spPr>
          <a:xfrm>
            <a:off x="1105566" y="4904002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52096D-2025-464C-9880-447EC8466723}"/>
              </a:ext>
            </a:extLst>
          </p:cNvPr>
          <p:cNvCxnSpPr>
            <a:cxnSpLocks/>
            <a:stCxn id="27" idx="6"/>
            <a:endCxn id="26" idx="2"/>
          </p:cNvCxnSpPr>
          <p:nvPr/>
        </p:nvCxnSpPr>
        <p:spPr>
          <a:xfrm>
            <a:off x="2961441" y="4559806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89A45F-26BC-6448-8C5D-BEBE1D9EB1FE}"/>
              </a:ext>
            </a:extLst>
          </p:cNvPr>
          <p:cNvCxnSpPr>
            <a:cxnSpLocks/>
            <a:stCxn id="27" idx="2"/>
            <a:endCxn id="24" idx="6"/>
          </p:cNvCxnSpPr>
          <p:nvPr/>
        </p:nvCxnSpPr>
        <p:spPr>
          <a:xfrm flipH="1">
            <a:off x="1105566" y="4559806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EBBFF8-8C40-D149-8672-E6E9AF8AF93B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872412" y="3509365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597CEE-D9C8-D54D-BD60-AD42BF9D2910}"/>
              </a:ext>
            </a:extLst>
          </p:cNvPr>
          <p:cNvCxnSpPr>
            <a:cxnSpLocks/>
            <a:stCxn id="22" idx="2"/>
            <a:endCxn id="28" idx="6"/>
          </p:cNvCxnSpPr>
          <p:nvPr/>
        </p:nvCxnSpPr>
        <p:spPr>
          <a:xfrm flipH="1" flipV="1">
            <a:off x="2165796" y="3687445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F720F3-7C76-3046-8E9E-26044C0A4039}"/>
              </a:ext>
            </a:extLst>
          </p:cNvPr>
          <p:cNvCxnSpPr>
            <a:cxnSpLocks/>
            <a:stCxn id="7" idx="3"/>
            <a:endCxn id="25" idx="7"/>
          </p:cNvCxnSpPr>
          <p:nvPr/>
        </p:nvCxnSpPr>
        <p:spPr>
          <a:xfrm flipH="1">
            <a:off x="804123" y="2481827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189E5A1-6898-E64F-BD8F-4FD94AFA022B}"/>
              </a:ext>
            </a:extLst>
          </p:cNvPr>
          <p:cNvSpPr/>
          <p:nvPr/>
        </p:nvSpPr>
        <p:spPr>
          <a:xfrm>
            <a:off x="3294314" y="350137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9C99DA-A9A0-0D49-BFEA-0CA2EF5160FF}"/>
              </a:ext>
            </a:extLst>
          </p:cNvPr>
          <p:cNvSpPr/>
          <p:nvPr/>
        </p:nvSpPr>
        <p:spPr>
          <a:xfrm>
            <a:off x="3703161" y="243566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23D43E-372A-6F43-A447-8C0610D2BE01}"/>
              </a:ext>
            </a:extLst>
          </p:cNvPr>
          <p:cNvSpPr/>
          <p:nvPr/>
        </p:nvSpPr>
        <p:spPr>
          <a:xfrm>
            <a:off x="639258" y="466062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0984E8-F267-C743-BC0D-D9BC3BEF7C0E}"/>
              </a:ext>
            </a:extLst>
          </p:cNvPr>
          <p:cNvSpPr/>
          <p:nvPr/>
        </p:nvSpPr>
        <p:spPr>
          <a:xfrm>
            <a:off x="406104" y="326598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D47AE4-E942-9B4F-8E02-A7B83B56B392}"/>
              </a:ext>
            </a:extLst>
          </p:cNvPr>
          <p:cNvSpPr/>
          <p:nvPr/>
        </p:nvSpPr>
        <p:spPr>
          <a:xfrm>
            <a:off x="4982854" y="4877052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F6ADA6-1C9E-2349-A5FB-4100F0FE24B6}"/>
              </a:ext>
            </a:extLst>
          </p:cNvPr>
          <p:cNvSpPr/>
          <p:nvPr/>
        </p:nvSpPr>
        <p:spPr>
          <a:xfrm>
            <a:off x="2495133" y="431642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0B1F7D-6058-C24F-86DA-BE83D889D3FD}"/>
              </a:ext>
            </a:extLst>
          </p:cNvPr>
          <p:cNvSpPr/>
          <p:nvPr/>
        </p:nvSpPr>
        <p:spPr>
          <a:xfrm>
            <a:off x="1699488" y="344406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37DE3-0394-6541-B907-10FE6FBF2B67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 flipH="1">
            <a:off x="3527468" y="2922423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0A10CF-62B0-804E-B772-E250F8670953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3692333" y="3916858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03E7F2-CFCE-8F43-88AA-82D63F999B76}"/>
              </a:ext>
            </a:extLst>
          </p:cNvPr>
          <p:cNvSpPr txBox="1"/>
          <p:nvPr/>
        </p:nvSpPr>
        <p:spPr>
          <a:xfrm>
            <a:off x="3023509" y="410134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68A567-948F-FD47-A1E6-39E4ADDC65E6}"/>
              </a:ext>
            </a:extLst>
          </p:cNvPr>
          <p:cNvSpPr txBox="1"/>
          <p:nvPr/>
        </p:nvSpPr>
        <p:spPr>
          <a:xfrm>
            <a:off x="3592290" y="31315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5363AF-2034-004E-9534-C5B0EABCC6A2}"/>
              </a:ext>
            </a:extLst>
          </p:cNvPr>
          <p:cNvSpPr txBox="1"/>
          <p:nvPr/>
        </p:nvSpPr>
        <p:spPr>
          <a:xfrm>
            <a:off x="2096119" y="407139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402DA7-B824-AF43-B8EE-C5F561AB60FF}"/>
              </a:ext>
            </a:extLst>
          </p:cNvPr>
          <p:cNvSpPr txBox="1"/>
          <p:nvPr/>
        </p:nvSpPr>
        <p:spPr>
          <a:xfrm>
            <a:off x="1987898" y="293463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C2CE0A-B6DF-F94B-B2F5-5DD3C3EFC581}"/>
              </a:ext>
            </a:extLst>
          </p:cNvPr>
          <p:cNvSpPr txBox="1"/>
          <p:nvPr/>
        </p:nvSpPr>
        <p:spPr>
          <a:xfrm>
            <a:off x="2764878" y="291394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6972CD-5E5A-1B4D-9A09-3DAFF653278A}"/>
              </a:ext>
            </a:extLst>
          </p:cNvPr>
          <p:cNvSpPr txBox="1"/>
          <p:nvPr/>
        </p:nvSpPr>
        <p:spPr>
          <a:xfrm>
            <a:off x="1147292" y="354540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78F133-5E56-6747-BA9D-7D61BD19CD31}"/>
              </a:ext>
            </a:extLst>
          </p:cNvPr>
          <p:cNvSpPr txBox="1"/>
          <p:nvPr/>
        </p:nvSpPr>
        <p:spPr>
          <a:xfrm>
            <a:off x="3054317" y="239718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C86028-F933-7D4D-9072-76E3FD358A6C}"/>
              </a:ext>
            </a:extLst>
          </p:cNvPr>
          <p:cNvSpPr txBox="1"/>
          <p:nvPr/>
        </p:nvSpPr>
        <p:spPr>
          <a:xfrm>
            <a:off x="1346743" y="282381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275694-7268-6B49-904B-CC94DC0C886E}"/>
              </a:ext>
            </a:extLst>
          </p:cNvPr>
          <p:cNvSpPr txBox="1"/>
          <p:nvPr/>
        </p:nvSpPr>
        <p:spPr>
          <a:xfrm>
            <a:off x="2631838" y="3614389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9D14EA-CE45-8040-BD1A-BED35B39E0F8}"/>
              </a:ext>
            </a:extLst>
          </p:cNvPr>
          <p:cNvSpPr txBox="1"/>
          <p:nvPr/>
        </p:nvSpPr>
        <p:spPr>
          <a:xfrm>
            <a:off x="657549" y="409023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0DCA97-DDFB-424A-BF17-0865171B9A62}"/>
              </a:ext>
            </a:extLst>
          </p:cNvPr>
          <p:cNvSpPr txBox="1"/>
          <p:nvPr/>
        </p:nvSpPr>
        <p:spPr>
          <a:xfrm>
            <a:off x="1347376" y="413572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8A319C-65B2-1C42-ACEA-7168934F8E8E}"/>
              </a:ext>
            </a:extLst>
          </p:cNvPr>
          <p:cNvSpPr txBox="1"/>
          <p:nvPr/>
        </p:nvSpPr>
        <p:spPr>
          <a:xfrm>
            <a:off x="1788032" y="461059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195A04-361F-1840-8DEC-FD8046AED27F}"/>
              </a:ext>
            </a:extLst>
          </p:cNvPr>
          <p:cNvSpPr txBox="1"/>
          <p:nvPr/>
        </p:nvSpPr>
        <p:spPr>
          <a:xfrm>
            <a:off x="4099582" y="422208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C29FD-A84E-7544-A4CF-FD5AEC67CBC3}"/>
              </a:ext>
            </a:extLst>
          </p:cNvPr>
          <p:cNvSpPr txBox="1"/>
          <p:nvPr/>
        </p:nvSpPr>
        <p:spPr>
          <a:xfrm>
            <a:off x="4441353" y="35996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FE8611-7449-ED45-9642-FDB6B20793F2}"/>
              </a:ext>
            </a:extLst>
          </p:cNvPr>
          <p:cNvSpPr txBox="1"/>
          <p:nvPr/>
        </p:nvSpPr>
        <p:spPr>
          <a:xfrm>
            <a:off x="3502870" y="468144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A02A50-CAC1-D740-A856-387BFB5C9A2C}"/>
              </a:ext>
            </a:extLst>
          </p:cNvPr>
          <p:cNvSpPr txBox="1"/>
          <p:nvPr/>
        </p:nvSpPr>
        <p:spPr>
          <a:xfrm>
            <a:off x="2769439" y="499085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5AB891-0389-294A-A10D-580055FE6ED7}"/>
              </a:ext>
            </a:extLst>
          </p:cNvPr>
          <p:cNvSpPr/>
          <p:nvPr/>
        </p:nvSpPr>
        <p:spPr>
          <a:xfrm>
            <a:off x="5976100" y="1506703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C0267B-D789-664A-A670-D3D27616754F}"/>
              </a:ext>
            </a:extLst>
          </p:cNvPr>
          <p:cNvSpPr/>
          <p:nvPr/>
        </p:nvSpPr>
        <p:spPr>
          <a:xfrm>
            <a:off x="5976100" y="190713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1E767DA-D5BD-4E44-A585-C70C8EF4CB4E}"/>
              </a:ext>
            </a:extLst>
          </p:cNvPr>
          <p:cNvCxnSpPr/>
          <p:nvPr/>
        </p:nvCxnSpPr>
        <p:spPr>
          <a:xfrm>
            <a:off x="5930036" y="1852582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/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396797FC-5822-2F46-ACEF-BDA2F0C220D0}"/>
              </a:ext>
            </a:extLst>
          </p:cNvPr>
          <p:cNvSpPr/>
          <p:nvPr/>
        </p:nvSpPr>
        <p:spPr>
          <a:xfrm>
            <a:off x="6017090" y="3767949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9078A0-8962-E648-A5E6-2B8792930ADA}"/>
              </a:ext>
            </a:extLst>
          </p:cNvPr>
          <p:cNvSpPr/>
          <p:nvPr/>
        </p:nvSpPr>
        <p:spPr>
          <a:xfrm>
            <a:off x="6017090" y="4159994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8C1D107-0E34-4444-9882-3018E2031980}"/>
              </a:ext>
            </a:extLst>
          </p:cNvPr>
          <p:cNvCxnSpPr/>
          <p:nvPr/>
        </p:nvCxnSpPr>
        <p:spPr>
          <a:xfrm>
            <a:off x="5971026" y="4105439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5A1CD7E-4178-E94F-9E6E-361C58C0DA36}"/>
              </a:ext>
            </a:extLst>
          </p:cNvPr>
          <p:cNvSpPr/>
          <p:nvPr/>
        </p:nvSpPr>
        <p:spPr>
          <a:xfrm>
            <a:off x="6522188" y="4138962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3031F0-52ED-D942-B4C0-EE7018CAD1E5}"/>
              </a:ext>
            </a:extLst>
          </p:cNvPr>
          <p:cNvCxnSpPr/>
          <p:nvPr/>
        </p:nvCxnSpPr>
        <p:spPr>
          <a:xfrm>
            <a:off x="6558252" y="22489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3A89B82-0AD1-954C-910F-7D320A28607F}"/>
              </a:ext>
            </a:extLst>
          </p:cNvPr>
          <p:cNvCxnSpPr/>
          <p:nvPr/>
        </p:nvCxnSpPr>
        <p:spPr>
          <a:xfrm>
            <a:off x="6560575" y="34596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B23998-529C-354E-85B7-F101AABD98BE}"/>
              </a:ext>
            </a:extLst>
          </p:cNvPr>
          <p:cNvCxnSpPr/>
          <p:nvPr/>
        </p:nvCxnSpPr>
        <p:spPr>
          <a:xfrm>
            <a:off x="6560575" y="28459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8A350A0-1FAC-9D4F-9217-C9CF319CE356}"/>
              </a:ext>
            </a:extLst>
          </p:cNvPr>
          <p:cNvSpPr/>
          <p:nvPr/>
        </p:nvSpPr>
        <p:spPr>
          <a:xfrm>
            <a:off x="6938362" y="1877716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28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77275C3-4EAD-784E-B957-63976076D637}"/>
              </a:ext>
            </a:extLst>
          </p:cNvPr>
          <p:cNvSpPr/>
          <p:nvPr/>
        </p:nvSpPr>
        <p:spPr>
          <a:xfrm>
            <a:off x="6938362" y="415999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03D687-C606-7541-B1EA-18DD443E8EF7}"/>
              </a:ext>
            </a:extLst>
          </p:cNvPr>
          <p:cNvCxnSpPr/>
          <p:nvPr/>
        </p:nvCxnSpPr>
        <p:spPr>
          <a:xfrm>
            <a:off x="6574723" y="448755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6A613F-6A07-7745-ADBC-66F5A61CEBF9}"/>
              </a:ext>
            </a:extLst>
          </p:cNvPr>
          <p:cNvCxnSpPr/>
          <p:nvPr/>
        </p:nvCxnSpPr>
        <p:spPr>
          <a:xfrm>
            <a:off x="6577046" y="574013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9312F6-F4B9-FB43-9D74-EB083CDC4916}"/>
              </a:ext>
            </a:extLst>
          </p:cNvPr>
          <p:cNvCxnSpPr/>
          <p:nvPr/>
        </p:nvCxnSpPr>
        <p:spPr>
          <a:xfrm>
            <a:off x="6577046" y="511804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1345AE6-3EED-284D-86B6-1B354A3191BF}"/>
              </a:ext>
            </a:extLst>
          </p:cNvPr>
          <p:cNvCxnSpPr/>
          <p:nvPr/>
        </p:nvCxnSpPr>
        <p:spPr>
          <a:xfrm>
            <a:off x="6558252" y="26434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FD0E65-0E91-5341-9945-6BAF155875B4}"/>
              </a:ext>
            </a:extLst>
          </p:cNvPr>
          <p:cNvCxnSpPr/>
          <p:nvPr/>
        </p:nvCxnSpPr>
        <p:spPr>
          <a:xfrm>
            <a:off x="6558252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AA13C7-3E86-944C-8E4F-B5B3955DE99A}"/>
              </a:ext>
            </a:extLst>
          </p:cNvPr>
          <p:cNvCxnSpPr/>
          <p:nvPr/>
        </p:nvCxnSpPr>
        <p:spPr>
          <a:xfrm>
            <a:off x="6574723" y="47004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3CEF5D-4604-5749-9F40-9EF1D0D02117}"/>
              </a:ext>
            </a:extLst>
          </p:cNvPr>
          <p:cNvCxnSpPr/>
          <p:nvPr/>
        </p:nvCxnSpPr>
        <p:spPr>
          <a:xfrm>
            <a:off x="6574723" y="490923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D76E882-6348-AD47-BCDD-351591865FD2}"/>
              </a:ext>
            </a:extLst>
          </p:cNvPr>
          <p:cNvSpPr/>
          <p:nvPr/>
        </p:nvSpPr>
        <p:spPr>
          <a:xfrm>
            <a:off x="7309878" y="1877715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4B665EC-77ED-E74A-8FE6-403FC116CAA6}"/>
              </a:ext>
            </a:extLst>
          </p:cNvPr>
          <p:cNvCxnSpPr/>
          <p:nvPr/>
        </p:nvCxnSpPr>
        <p:spPr>
          <a:xfrm>
            <a:off x="6560575" y="30583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AE267DE-EEC3-1340-8459-263D3591950D}"/>
              </a:ext>
            </a:extLst>
          </p:cNvPr>
          <p:cNvCxnSpPr/>
          <p:nvPr/>
        </p:nvCxnSpPr>
        <p:spPr>
          <a:xfrm>
            <a:off x="7025249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C4A2E0-0E84-084B-A7E0-D4EAC4CD1C22}"/>
              </a:ext>
            </a:extLst>
          </p:cNvPr>
          <p:cNvCxnSpPr/>
          <p:nvPr/>
        </p:nvCxnSpPr>
        <p:spPr>
          <a:xfrm>
            <a:off x="6581571" y="53182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615199-A22A-8B4B-B4AB-003DB35EAA59}"/>
              </a:ext>
            </a:extLst>
          </p:cNvPr>
          <p:cNvCxnSpPr/>
          <p:nvPr/>
        </p:nvCxnSpPr>
        <p:spPr>
          <a:xfrm>
            <a:off x="6987000" y="46963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7D7AA1-843F-CE47-B636-8CD903EBF239}"/>
              </a:ext>
            </a:extLst>
          </p:cNvPr>
          <p:cNvSpPr/>
          <p:nvPr/>
        </p:nvSpPr>
        <p:spPr>
          <a:xfrm>
            <a:off x="7242583" y="4157479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E3F637-F47F-594C-81A7-78CD80DA95B6}"/>
              </a:ext>
            </a:extLst>
          </p:cNvPr>
          <p:cNvCxnSpPr/>
          <p:nvPr/>
        </p:nvCxnSpPr>
        <p:spPr>
          <a:xfrm>
            <a:off x="6558252" y="32706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F4F4659-1770-E34B-8979-2A6FD39AB791}"/>
              </a:ext>
            </a:extLst>
          </p:cNvPr>
          <p:cNvCxnSpPr/>
          <p:nvPr/>
        </p:nvCxnSpPr>
        <p:spPr>
          <a:xfrm>
            <a:off x="6590235" y="553058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66FC5D-6996-BE40-9A65-29E8A9B1CDB3}"/>
              </a:ext>
            </a:extLst>
          </p:cNvPr>
          <p:cNvCxnSpPr>
            <a:cxnSpLocks/>
          </p:cNvCxnSpPr>
          <p:nvPr/>
        </p:nvCxnSpPr>
        <p:spPr>
          <a:xfrm>
            <a:off x="6548628" y="201549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3AABDE7-94A9-F647-93A8-507DF8E94EE6}"/>
              </a:ext>
            </a:extLst>
          </p:cNvPr>
          <p:cNvCxnSpPr/>
          <p:nvPr/>
        </p:nvCxnSpPr>
        <p:spPr>
          <a:xfrm>
            <a:off x="7011233" y="326635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E5FF03E-F347-BC45-BB5D-20EEF9E3EDF7}"/>
              </a:ext>
            </a:extLst>
          </p:cNvPr>
          <p:cNvSpPr/>
          <p:nvPr/>
        </p:nvSpPr>
        <p:spPr>
          <a:xfrm>
            <a:off x="7611171" y="1877714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380750B-8A24-CE48-9391-00E94EC7B2FB}"/>
              </a:ext>
            </a:extLst>
          </p:cNvPr>
          <p:cNvCxnSpPr/>
          <p:nvPr/>
        </p:nvCxnSpPr>
        <p:spPr>
          <a:xfrm>
            <a:off x="6993090" y="553703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21FC1FD4-1C2A-F041-ACD7-16D6764AB6A5}"/>
              </a:ext>
            </a:extLst>
          </p:cNvPr>
          <p:cNvSpPr/>
          <p:nvPr/>
        </p:nvSpPr>
        <p:spPr>
          <a:xfrm>
            <a:off x="7495540" y="4149735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EF7FF6-539D-364B-9A7C-209245343776}"/>
              </a:ext>
            </a:extLst>
          </p:cNvPr>
          <p:cNvCxnSpPr/>
          <p:nvPr/>
        </p:nvCxnSpPr>
        <p:spPr>
          <a:xfrm>
            <a:off x="7394693" y="32531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E3255C-E32E-A84F-9130-7C6BF83EB84B}"/>
              </a:ext>
            </a:extLst>
          </p:cNvPr>
          <p:cNvCxnSpPr/>
          <p:nvPr/>
        </p:nvCxnSpPr>
        <p:spPr>
          <a:xfrm>
            <a:off x="7030080" y="26276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D31B58A-D7D9-AB46-8362-6FD59FAAAACB}"/>
              </a:ext>
            </a:extLst>
          </p:cNvPr>
          <p:cNvCxnSpPr/>
          <p:nvPr/>
        </p:nvCxnSpPr>
        <p:spPr>
          <a:xfrm>
            <a:off x="7275882" y="55389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69C37D5-5A54-AE49-9CE9-58574D54F089}"/>
              </a:ext>
            </a:extLst>
          </p:cNvPr>
          <p:cNvCxnSpPr/>
          <p:nvPr/>
        </p:nvCxnSpPr>
        <p:spPr>
          <a:xfrm>
            <a:off x="6983258" y="491762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915A9C1-84F1-E841-9956-1119D6F7F9AB}"/>
              </a:ext>
            </a:extLst>
          </p:cNvPr>
          <p:cNvSpPr/>
          <p:nvPr/>
        </p:nvSpPr>
        <p:spPr>
          <a:xfrm>
            <a:off x="469061" y="6254972"/>
            <a:ext cx="8401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0→1 0→4 0→7 1→2 1→3 1→7 2→3 2→6 3→6 4→5 4→6 4→7 5→2 5→6 7→2 7→5 </a:t>
            </a:r>
            <a:endParaRPr lang="en-US" sz="1600" b="1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045AEA-A729-6749-A380-4B690F27E2DB}"/>
              </a:ext>
            </a:extLst>
          </p:cNvPr>
          <p:cNvSpPr txBox="1"/>
          <p:nvPr/>
        </p:nvSpPr>
        <p:spPr>
          <a:xfrm>
            <a:off x="48656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D5C1E96-84A2-9D4F-88CE-B414CB9094D0}"/>
              </a:ext>
            </a:extLst>
          </p:cNvPr>
          <p:cNvSpPr txBox="1"/>
          <p:nvPr/>
        </p:nvSpPr>
        <p:spPr>
          <a:xfrm>
            <a:off x="122474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CE4A696-5A04-EB41-8CA5-7E26A3E334B2}"/>
              </a:ext>
            </a:extLst>
          </p:cNvPr>
          <p:cNvSpPr txBox="1"/>
          <p:nvPr/>
        </p:nvSpPr>
        <p:spPr>
          <a:xfrm>
            <a:off x="196292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F517831-F60E-0E41-98DF-2C56614402B5}"/>
              </a:ext>
            </a:extLst>
          </p:cNvPr>
          <p:cNvSpPr txBox="1"/>
          <p:nvPr/>
        </p:nvSpPr>
        <p:spPr>
          <a:xfrm>
            <a:off x="4684815" y="5850303"/>
            <a:ext cx="2879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4-7 (no further changes)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7A503A4-3CC4-2B42-8672-E6F44A8741C4}"/>
              </a:ext>
            </a:extLst>
          </p:cNvPr>
          <p:cNvSpPr/>
          <p:nvPr/>
        </p:nvSpPr>
        <p:spPr>
          <a:xfrm>
            <a:off x="2701102" y="5850303"/>
            <a:ext cx="2034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 further changes)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276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4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9" dur="500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9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4" dur="5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4" dur="500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0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5" fill="hold">
                      <p:stCondLst>
                        <p:cond delay="indefinite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0" fill="hold">
                      <p:stCondLst>
                        <p:cond delay="indefinite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5" fill="hold">
                      <p:stCondLst>
                        <p:cond delay="indefinite"/>
                      </p:stCondLst>
                      <p:childTnLst>
                        <p:par>
                          <p:cTn id="746" fill="hold">
                            <p:stCondLst>
                              <p:cond delay="0"/>
                            </p:stCondLst>
                            <p:childTnLst>
                              <p:par>
                                <p:cTn id="7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0" fill="hold">
                      <p:stCondLst>
                        <p:cond delay="indefinite"/>
                      </p:stCondLst>
                      <p:childTnLst>
                        <p:par>
                          <p:cTn id="751" fill="hold">
                            <p:stCondLst>
                              <p:cond delay="0"/>
                            </p:stCondLst>
                            <p:childTnLst>
                              <p:par>
                                <p:cTn id="7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7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0" grpId="0"/>
      <p:bldP spid="51" grpId="0"/>
      <p:bldP spid="52" grpId="0"/>
      <p:bldP spid="54" grpId="0"/>
      <p:bldP spid="3" grpId="0"/>
      <p:bldP spid="74" grpId="0"/>
      <p:bldP spid="96" grpId="0"/>
      <p:bldP spid="98" grpId="0"/>
      <p:bldP spid="99" grpId="0"/>
      <p:bldP spid="8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8AAA-D2ED-7F40-8C83-0B9F48C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>
                <a:latin typeface="Arial"/>
                <a:cs typeface="Arial"/>
              </a:rPr>
              <a:t>Bellman-Ford </a:t>
            </a:r>
            <a:r>
              <a:rPr lang="en-US" spc="42" dirty="0">
                <a:latin typeface="Arial"/>
                <a:cs typeface="Arial"/>
              </a:rPr>
              <a:t>Algorithm</a:t>
            </a:r>
            <a:r>
              <a:rPr lang="en-US" spc="120" dirty="0">
                <a:latin typeface="Arial"/>
                <a:cs typeface="Arial"/>
              </a:rPr>
              <a:t> </a:t>
            </a:r>
            <a:r>
              <a:rPr lang="en-US" spc="21" dirty="0">
                <a:latin typeface="Arial"/>
                <a:cs typeface="Arial"/>
              </a:rPr>
              <a:t>Visualization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8ACCFDE7-784B-2D4B-AE19-C79BF0BFD373}"/>
              </a:ext>
            </a:extLst>
          </p:cNvPr>
          <p:cNvSpPr/>
          <p:nvPr/>
        </p:nvSpPr>
        <p:spPr>
          <a:xfrm>
            <a:off x="536895" y="1308683"/>
            <a:ext cx="8028265" cy="4915948"/>
          </a:xfrm>
          <a:custGeom>
            <a:avLst/>
            <a:gdLst/>
            <a:ahLst/>
            <a:cxnLst/>
            <a:rect l="l" t="t" r="r" b="b"/>
            <a:pathLst>
              <a:path w="11785600" h="7454900">
                <a:moveTo>
                  <a:pt x="0" y="0"/>
                </a:moveTo>
                <a:lnTo>
                  <a:pt x="11785600" y="0"/>
                </a:lnTo>
                <a:lnTo>
                  <a:pt x="11785600" y="7454900"/>
                </a:lnTo>
                <a:lnTo>
                  <a:pt x="0" y="7454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9961B57-A101-A046-8656-715012CDF45F}"/>
              </a:ext>
            </a:extLst>
          </p:cNvPr>
          <p:cNvSpPr txBox="1"/>
          <p:nvPr/>
        </p:nvSpPr>
        <p:spPr>
          <a:xfrm>
            <a:off x="3562351" y="1567773"/>
            <a:ext cx="10179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7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54A77BC-C1A0-A542-A16B-9379285B5828}"/>
              </a:ext>
            </a:extLst>
          </p:cNvPr>
          <p:cNvSpPr txBox="1"/>
          <p:nvPr/>
        </p:nvSpPr>
        <p:spPr>
          <a:xfrm>
            <a:off x="6309737" y="1570902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10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A2A1186-E15A-D34C-8B7B-BF4F1FF68888}"/>
              </a:ext>
            </a:extLst>
          </p:cNvPr>
          <p:cNvSpPr txBox="1"/>
          <p:nvPr/>
        </p:nvSpPr>
        <p:spPr>
          <a:xfrm>
            <a:off x="780376" y="4089260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13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DCCE1A7-2ECC-4F46-9A0B-7435DB0C1396}"/>
              </a:ext>
            </a:extLst>
          </p:cNvPr>
          <p:cNvSpPr txBox="1"/>
          <p:nvPr/>
        </p:nvSpPr>
        <p:spPr>
          <a:xfrm>
            <a:off x="3487864" y="4132891"/>
            <a:ext cx="268784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46" dirty="0">
                <a:solidFill>
                  <a:srgbClr val="BF311A"/>
                </a:solidFill>
                <a:latin typeface="Trebuchet MS"/>
                <a:cs typeface="Trebuchet MS"/>
              </a:rPr>
              <a:t>SPT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67A8856-12C3-4F41-AE4F-814ABEEE3C17}"/>
              </a:ext>
            </a:extLst>
          </p:cNvPr>
          <p:cNvSpPr/>
          <p:nvPr/>
        </p:nvSpPr>
        <p:spPr>
          <a:xfrm>
            <a:off x="1044303" y="1599008"/>
            <a:ext cx="1787391" cy="1788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6E38889-4ECB-C047-A315-9935173C3D57}"/>
              </a:ext>
            </a:extLst>
          </p:cNvPr>
          <p:cNvSpPr/>
          <p:nvPr/>
        </p:nvSpPr>
        <p:spPr>
          <a:xfrm>
            <a:off x="3738494" y="1595829"/>
            <a:ext cx="1793064" cy="1792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CC49B18-AC33-C049-B97F-E09CD46A6819}"/>
              </a:ext>
            </a:extLst>
          </p:cNvPr>
          <p:cNvSpPr/>
          <p:nvPr/>
        </p:nvSpPr>
        <p:spPr>
          <a:xfrm>
            <a:off x="6559481" y="1598954"/>
            <a:ext cx="1798715" cy="17921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DBAE873-C204-0541-A63C-EF5DDD8CF5F3}"/>
              </a:ext>
            </a:extLst>
          </p:cNvPr>
          <p:cNvSpPr/>
          <p:nvPr/>
        </p:nvSpPr>
        <p:spPr>
          <a:xfrm>
            <a:off x="1030013" y="4136941"/>
            <a:ext cx="1798715" cy="1797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58621C6-FEC3-4342-9CDC-BE11F60CFD7A}"/>
              </a:ext>
            </a:extLst>
          </p:cNvPr>
          <p:cNvSpPr/>
          <p:nvPr/>
        </p:nvSpPr>
        <p:spPr>
          <a:xfrm>
            <a:off x="3789840" y="4161596"/>
            <a:ext cx="1798707" cy="17977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3C3148F-C0E0-6342-9F0B-C856E6CE0124}"/>
              </a:ext>
            </a:extLst>
          </p:cNvPr>
          <p:cNvSpPr txBox="1"/>
          <p:nvPr/>
        </p:nvSpPr>
        <p:spPr>
          <a:xfrm>
            <a:off x="689521" y="1364298"/>
            <a:ext cx="680983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55818" marR="3572" indent="-147335">
              <a:spcBef>
                <a:spcPts val="70"/>
              </a:spcBef>
            </a:pPr>
            <a:r>
              <a:rPr sz="1230" b="1" dirty="0">
                <a:solidFill>
                  <a:srgbClr val="BF311A"/>
                </a:solidFill>
                <a:latin typeface="Trebuchet MS"/>
              </a:rPr>
              <a:t>passes  4</a:t>
            </a:r>
          </a:p>
        </p:txBody>
      </p:sp>
    </p:spTree>
    <p:extLst>
      <p:ext uri="{BB962C8B-B14F-4D97-AF65-F5344CB8AC3E}">
        <p14:creationId xmlns:p14="http://schemas.microsoft.com/office/powerpoint/2010/main" val="2357988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8C8D-4113-0859-4B13-DCF0634F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Dijkstra's Algorithm vs. Bellman-Ford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9F3F7-A4F9-FC33-D547-4B4D9E49A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Dijkstra's Algorithm:</a:t>
            </a:r>
          </a:p>
          <a:p>
            <a:pPr lvl="1"/>
            <a:r>
              <a:rPr lang="en-GB" dirty="0"/>
              <a:t>Uses a priority queue to select the next vertex to process.</a:t>
            </a:r>
          </a:p>
          <a:p>
            <a:pPr lvl="1"/>
            <a:r>
              <a:rPr lang="en-GB" dirty="0"/>
              <a:t>Greedily selects the vertex with the smallest tentative distance to source node.</a:t>
            </a:r>
          </a:p>
          <a:p>
            <a:pPr lvl="1"/>
            <a:r>
              <a:rPr lang="en-GB" dirty="0"/>
              <a:t>Works only on graphs with non-negative edge weights.</a:t>
            </a:r>
          </a:p>
          <a:p>
            <a:r>
              <a:rPr lang="en-GB" dirty="0"/>
              <a:t>Bellman-Ford Algorithm:</a:t>
            </a:r>
          </a:p>
          <a:p>
            <a:pPr lvl="1"/>
            <a:r>
              <a:rPr lang="en-GB" dirty="0"/>
              <a:t>Iteratively relaxes all edges V-1 times, where V is the number of vertices.</a:t>
            </a:r>
          </a:p>
          <a:p>
            <a:pPr lvl="1"/>
            <a:r>
              <a:rPr lang="en-GB" dirty="0"/>
              <a:t>Does not use a priority queue.</a:t>
            </a:r>
          </a:p>
          <a:p>
            <a:pPr lvl="1"/>
            <a:r>
              <a:rPr lang="en-GB" dirty="0"/>
              <a:t>Can handle graphs with negative edge weights, and can detect negative cycles.</a:t>
            </a:r>
          </a:p>
          <a:p>
            <a:r>
              <a:rPr lang="en-GB" dirty="0"/>
              <a:t>Dijkstra's algorithm is faster and more efficient for graphs with non-negative weights, the Bellman-Ford algorithm is more versatile as it can handle negative weights and detect negative cycles, albeit at the cost of lower efficiency.</a:t>
            </a:r>
          </a:p>
        </p:txBody>
      </p:sp>
    </p:spTree>
    <p:extLst>
      <p:ext uri="{BB962C8B-B14F-4D97-AF65-F5344CB8AC3E}">
        <p14:creationId xmlns:p14="http://schemas.microsoft.com/office/powerpoint/2010/main" val="3351449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44B5-22FF-7942-A026-930E116B5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89" y="274638"/>
            <a:ext cx="8355435" cy="1143000"/>
          </a:xfrm>
        </p:spPr>
        <p:txBody>
          <a:bodyPr>
            <a:normAutofit/>
          </a:bodyPr>
          <a:lstStyle/>
          <a:p>
            <a:r>
              <a:rPr lang="en-US" sz="3200" spc="-4" dirty="0">
                <a:latin typeface="Arial"/>
                <a:cs typeface="Arial"/>
              </a:rPr>
              <a:t>Single </a:t>
            </a:r>
            <a:r>
              <a:rPr lang="en-US" sz="3200" spc="-21" dirty="0">
                <a:latin typeface="Arial"/>
                <a:cs typeface="Arial"/>
              </a:rPr>
              <a:t>Source</a:t>
            </a:r>
            <a:r>
              <a:rPr lang="en-US" sz="3200" spc="155" dirty="0">
                <a:latin typeface="Arial"/>
                <a:cs typeface="Arial"/>
              </a:rPr>
              <a:t> </a:t>
            </a:r>
            <a:r>
              <a:rPr lang="en-US" sz="3200" spc="-32" dirty="0">
                <a:latin typeface="Arial"/>
                <a:cs typeface="Arial"/>
              </a:rPr>
              <a:t>Shortest-paths</a:t>
            </a:r>
            <a:r>
              <a:rPr lang="en-US" sz="3200" spc="77" dirty="0">
                <a:latin typeface="Arial"/>
                <a:cs typeface="Arial"/>
              </a:rPr>
              <a:t> </a:t>
            </a:r>
            <a:r>
              <a:rPr lang="en-US" sz="3200" spc="18" dirty="0">
                <a:latin typeface="Arial"/>
                <a:cs typeface="Arial"/>
              </a:rPr>
              <a:t>Implementation: </a:t>
            </a:r>
            <a:r>
              <a:rPr lang="en-US" sz="3200" spc="-39" dirty="0">
                <a:latin typeface="Arial"/>
                <a:cs typeface="Arial"/>
              </a:rPr>
              <a:t>Cost</a:t>
            </a:r>
            <a:r>
              <a:rPr lang="en-US" sz="3200" spc="4" dirty="0">
                <a:latin typeface="Arial"/>
                <a:cs typeface="Arial"/>
              </a:rPr>
              <a:t> </a:t>
            </a:r>
            <a:r>
              <a:rPr lang="en-US" sz="3200" spc="-7" dirty="0">
                <a:latin typeface="Arial"/>
                <a:cs typeface="Arial"/>
              </a:rPr>
              <a:t>Summary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1922E-D46F-9947-A42F-8B0A64665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9" y="1714394"/>
            <a:ext cx="8212822" cy="30649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618FEA-804A-2747-BD5D-778D13ECBC77}"/>
              </a:ext>
            </a:extLst>
          </p:cNvPr>
          <p:cNvSpPr/>
          <p:nvPr/>
        </p:nvSpPr>
        <p:spPr>
          <a:xfrm>
            <a:off x="641756" y="5143606"/>
            <a:ext cx="6488885" cy="1128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03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Remark 1.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Directed cycles make the problem harder. 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03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Remark 2.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Negative weights make the problem harder. 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03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Remark 3.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Negative cycles makes the problem intractable.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CC0EB-A000-6E4B-B108-1698F5CFF539}"/>
              </a:ext>
            </a:extLst>
          </p:cNvPr>
          <p:cNvSpPr txBox="1"/>
          <p:nvPr/>
        </p:nvSpPr>
        <p:spPr>
          <a:xfrm>
            <a:off x="2123768" y="4296698"/>
            <a:ext cx="107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(omitted)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291960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6B96-BA43-564F-9C4D-B800ED22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pc="-4" dirty="0">
                <a:latin typeface="Arial"/>
                <a:cs typeface="Arial"/>
              </a:rPr>
              <a:t>Backup</a:t>
            </a:r>
            <a:r>
              <a:rPr lang="zh-CN" altLang="en-US" spc="-4" dirty="0">
                <a:latin typeface="Arial"/>
                <a:cs typeface="Arial"/>
              </a:rPr>
              <a:t> </a:t>
            </a:r>
            <a:r>
              <a:rPr lang="en-US" altLang="zh-CN" spc="-4" dirty="0">
                <a:latin typeface="Arial"/>
                <a:cs typeface="Arial"/>
              </a:rPr>
              <a:t>Slides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818B9E-324D-1A90-9B8D-6F37BA83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98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855-54BF-BC48-BBB2-6F75257B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274638"/>
            <a:ext cx="8300906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Shortest </a:t>
            </a:r>
            <a:r>
              <a:rPr lang="en-US" spc="-4" dirty="0">
                <a:latin typeface="Arial"/>
                <a:cs typeface="Arial"/>
              </a:rPr>
              <a:t>Paths </a:t>
            </a:r>
            <a:r>
              <a:rPr lang="en-US" spc="14" dirty="0">
                <a:latin typeface="Arial"/>
                <a:cs typeface="Arial"/>
              </a:rPr>
              <a:t>in </a:t>
            </a:r>
            <a:r>
              <a:rPr lang="en-US" spc="32" dirty="0">
                <a:latin typeface="Arial"/>
                <a:cs typeface="Arial"/>
              </a:rPr>
              <a:t>an </a:t>
            </a:r>
            <a:r>
              <a:rPr lang="en-US" spc="11" dirty="0">
                <a:latin typeface="Arial"/>
                <a:cs typeface="Arial"/>
              </a:rPr>
              <a:t>Edge-weighted</a:t>
            </a:r>
            <a:r>
              <a:rPr lang="en-US" spc="28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Digraph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105BF4B-6A6F-DA45-92E0-EE283E6EC004}"/>
              </a:ext>
            </a:extLst>
          </p:cNvPr>
          <p:cNvSpPr txBox="1"/>
          <p:nvPr/>
        </p:nvSpPr>
        <p:spPr>
          <a:xfrm>
            <a:off x="834300" y="1450946"/>
            <a:ext cx="7118463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sz="1800" dirty="0"/>
              <a:t>Given an edge-weighted digraph, find the shortest path from s to t.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551EB4A-0155-9848-87C4-5BB49D93E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638980"/>
              </p:ext>
            </p:extLst>
          </p:nvPr>
        </p:nvGraphicFramePr>
        <p:xfrm>
          <a:off x="1041272" y="2306334"/>
          <a:ext cx="1087636" cy="3830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3E16F05-BE7D-2246-BFE5-2079F2B8C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44227"/>
              </p:ext>
            </p:extLst>
          </p:nvPr>
        </p:nvGraphicFramePr>
        <p:xfrm>
          <a:off x="6735280" y="2654843"/>
          <a:ext cx="1087636" cy="7583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6">
            <a:extLst>
              <a:ext uri="{FF2B5EF4-FFF2-40B4-BE49-F238E27FC236}">
                <a16:creationId xmlns:a16="http://schemas.microsoft.com/office/drawing/2014/main" id="{993F19A1-2BBD-8D41-8A30-802FFA71EC3C}"/>
              </a:ext>
            </a:extLst>
          </p:cNvPr>
          <p:cNvSpPr/>
          <p:nvPr/>
        </p:nvSpPr>
        <p:spPr>
          <a:xfrm>
            <a:off x="3489305" y="2556376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39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40699CD-CCEB-AF4F-8006-572A16D99315}"/>
              </a:ext>
            </a:extLst>
          </p:cNvPr>
          <p:cNvSpPr/>
          <p:nvPr/>
        </p:nvSpPr>
        <p:spPr>
          <a:xfrm>
            <a:off x="3787387" y="2618053"/>
            <a:ext cx="156635" cy="903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F2B901B-01B7-FD48-B172-DD6447627E0F}"/>
              </a:ext>
            </a:extLst>
          </p:cNvPr>
          <p:cNvSpPr/>
          <p:nvPr/>
        </p:nvSpPr>
        <p:spPr>
          <a:xfrm>
            <a:off x="3384542" y="2521353"/>
            <a:ext cx="156635" cy="90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17215AE-CBF1-6A4C-8BD6-06420CDB2D77}"/>
              </a:ext>
            </a:extLst>
          </p:cNvPr>
          <p:cNvSpPr/>
          <p:nvPr/>
        </p:nvSpPr>
        <p:spPr>
          <a:xfrm>
            <a:off x="3769733" y="2548134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40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B88218E-753C-B642-867B-ECBC26115BD4}"/>
              </a:ext>
            </a:extLst>
          </p:cNvPr>
          <p:cNvSpPr/>
          <p:nvPr/>
        </p:nvSpPr>
        <p:spPr>
          <a:xfrm>
            <a:off x="4067815" y="2609811"/>
            <a:ext cx="156635" cy="90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21522F4-2E75-3E4A-B01C-3ED4CB4D5121}"/>
              </a:ext>
            </a:extLst>
          </p:cNvPr>
          <p:cNvSpPr/>
          <p:nvPr/>
        </p:nvSpPr>
        <p:spPr>
          <a:xfrm>
            <a:off x="3664970" y="2513103"/>
            <a:ext cx="156635" cy="90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8F2C93D-70E1-074C-80C1-31B4C7DD311A}"/>
              </a:ext>
            </a:extLst>
          </p:cNvPr>
          <p:cNvSpPr/>
          <p:nvPr/>
        </p:nvSpPr>
        <p:spPr>
          <a:xfrm>
            <a:off x="3781501" y="3305228"/>
            <a:ext cx="1862733" cy="8037"/>
          </a:xfrm>
          <a:custGeom>
            <a:avLst/>
            <a:gdLst/>
            <a:ahLst/>
            <a:cxnLst/>
            <a:rect l="l" t="t" r="r" b="b"/>
            <a:pathLst>
              <a:path w="2649220" h="11429">
                <a:moveTo>
                  <a:pt x="2648814" y="0"/>
                </a:moveTo>
                <a:lnTo>
                  <a:pt x="0" y="11020"/>
                </a:lnTo>
              </a:path>
            </a:pathLst>
          </a:custGeom>
          <a:ln w="3520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19BEBD5-7029-AC4B-9F32-B3C70ADF1667}"/>
              </a:ext>
            </a:extLst>
          </p:cNvPr>
          <p:cNvSpPr/>
          <p:nvPr/>
        </p:nvSpPr>
        <p:spPr>
          <a:xfrm>
            <a:off x="3354162" y="2143648"/>
            <a:ext cx="2437265" cy="130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38EACC42-AA32-0146-800F-ED7B334515E8}"/>
              </a:ext>
            </a:extLst>
          </p:cNvPr>
          <p:cNvSpPr txBox="1"/>
          <p:nvPr/>
        </p:nvSpPr>
        <p:spPr>
          <a:xfrm>
            <a:off x="742426" y="2012272"/>
            <a:ext cx="1889631" cy="223559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edge-weighted digraph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3ABF3AEE-A0D4-DF4F-BDBF-D100E697E0C8}"/>
              </a:ext>
            </a:extLst>
          </p:cNvPr>
          <p:cNvSpPr txBox="1"/>
          <p:nvPr/>
        </p:nvSpPr>
        <p:spPr>
          <a:xfrm>
            <a:off x="6448242" y="2060375"/>
            <a:ext cx="1991577" cy="583143"/>
          </a:xfrm>
          <a:prstGeom prst="rect">
            <a:avLst/>
          </a:prstGeom>
        </p:spPr>
        <p:txBody>
          <a:bodyPr vert="horz" wrap="square" lIns="0" tIns="79028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shortest path from 0 to 6</a:t>
            </a:r>
          </a:p>
          <a:p>
            <a:pPr marL="308956">
              <a:spcBef>
                <a:spcPts val="552"/>
              </a:spcBef>
              <a:tabLst>
                <a:tab pos="934905" algn="l"/>
              </a:tabLst>
            </a:pPr>
            <a:r>
              <a:rPr sz="1371" spc="-7" dirty="0">
                <a:solidFill>
                  <a:srgbClr val="231F20"/>
                </a:solidFill>
                <a:latin typeface="DejaVu Sans Mono"/>
                <a:cs typeface="DejaVu Sans Mono"/>
              </a:rPr>
              <a:t>0-&gt;2	0.26</a:t>
            </a:r>
            <a:endParaRPr sz="1371" dirty="0">
              <a:latin typeface="DejaVu Sans Mono"/>
              <a:cs typeface="DejaVu Sans Mon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987319-74C6-CC4D-A1F4-3D5B4504F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121" y="4768957"/>
            <a:ext cx="1738818" cy="1696716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6E2E24C5-764A-7246-817A-D8C25BD046AA}"/>
              </a:ext>
            </a:extLst>
          </p:cNvPr>
          <p:cNvSpPr/>
          <p:nvPr/>
        </p:nvSpPr>
        <p:spPr>
          <a:xfrm>
            <a:off x="5202779" y="5498622"/>
            <a:ext cx="1280195" cy="9756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64DF5E4A-CFB1-714E-B7C5-55AFDC1D39FC}"/>
              </a:ext>
            </a:extLst>
          </p:cNvPr>
          <p:cNvSpPr txBox="1"/>
          <p:nvPr/>
        </p:nvSpPr>
        <p:spPr>
          <a:xfrm>
            <a:off x="6626239" y="3650645"/>
            <a:ext cx="1635581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lang="en-US" sz="1400" dirty="0">
                <a:solidFill>
                  <a:schemeClr val="bg1"/>
                </a:solidFill>
              </a:rPr>
              <a:t>Can we use BFS?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562AF1-C594-F748-8F0B-BE9FB69DEC47}"/>
              </a:ext>
            </a:extLst>
          </p:cNvPr>
          <p:cNvSpPr/>
          <p:nvPr/>
        </p:nvSpPr>
        <p:spPr>
          <a:xfrm>
            <a:off x="2622196" y="4069379"/>
            <a:ext cx="532281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vertices?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source: from one vertex s to every other vertex.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Source-sink: from one vertex s to another t.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pairs: between all pairs of vertices.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Nonnegative weights?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cycles.</a:t>
            </a: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A4184E97-5675-1745-80A1-0459E24BF2DF}"/>
              </a:ext>
            </a:extLst>
          </p:cNvPr>
          <p:cNvSpPr txBox="1"/>
          <p:nvPr/>
        </p:nvSpPr>
        <p:spPr>
          <a:xfrm>
            <a:off x="2728818" y="3676589"/>
            <a:ext cx="980312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Variants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9379DB-4E6D-7144-B1AC-0E561959B56A}"/>
              </a:ext>
            </a:extLst>
          </p:cNvPr>
          <p:cNvSpPr/>
          <p:nvPr/>
        </p:nvSpPr>
        <p:spPr>
          <a:xfrm>
            <a:off x="432033" y="6298169"/>
            <a:ext cx="4662101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Simplifying assumption: Each vertex is reachable from s.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00CA31-AFFC-BD4D-AA84-DBFB951FEC73}"/>
              </a:ext>
            </a:extLst>
          </p:cNvPr>
          <p:cNvSpPr/>
          <p:nvPr/>
        </p:nvSpPr>
        <p:spPr>
          <a:xfrm>
            <a:off x="2658786" y="4348833"/>
            <a:ext cx="4832583" cy="3800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6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5F02-39E1-6B4D-B362-9AA6601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Directed </a:t>
            </a:r>
            <a:r>
              <a:rPr lang="en-US" altLang="zh-CN" dirty="0"/>
              <a:t>E</a:t>
            </a:r>
            <a:r>
              <a:rPr lang="en-US" dirty="0"/>
              <a:t>dge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6C746-26E5-9149-AC8F-B8969A65BD06}"/>
              </a:ext>
            </a:extLst>
          </p:cNvPr>
          <p:cNvSpPr txBox="1"/>
          <p:nvPr/>
        </p:nvSpPr>
        <p:spPr>
          <a:xfrm>
            <a:off x="338357" y="1557764"/>
            <a:ext cx="8577743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public class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endParaRPr lang="en-US" sz="12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v,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w, double weight)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weighted edge v-&gt;w </a:t>
            </a:r>
            <a:endParaRPr lang="en-US" sz="1200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vertex v           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vertex w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 weight()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 weight </a:t>
            </a: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endParaRPr lang="en-US" altLang="zh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toString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representation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47B7744-2D02-BF4E-AFF9-2D1A7BA89DCE}"/>
              </a:ext>
            </a:extLst>
          </p:cNvPr>
          <p:cNvSpPr/>
          <p:nvPr/>
        </p:nvSpPr>
        <p:spPr>
          <a:xfrm flipV="1">
            <a:off x="338357" y="1844736"/>
            <a:ext cx="8577743" cy="47125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B927CE8-7802-2648-8CFB-50EB3F757CD8}"/>
              </a:ext>
            </a:extLst>
          </p:cNvPr>
          <p:cNvSpPr txBox="1"/>
          <p:nvPr/>
        </p:nvSpPr>
        <p:spPr>
          <a:xfrm>
            <a:off x="1721005" y="5177048"/>
            <a:ext cx="6316125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Arial"/>
                <a:cs typeface="Arial"/>
              </a:defRPr>
            </a:lvl1pPr>
          </a:lstStyle>
          <a:p>
            <a:pPr marL="0" indent="0">
              <a:buNone/>
            </a:pPr>
            <a:r>
              <a:rPr dirty="0"/>
              <a:t>Idiom for processing an edge e:</a:t>
            </a:r>
            <a:r>
              <a:rPr lang="zh-CN" altLang="en-US" dirty="0"/>
              <a:t>  </a:t>
            </a:r>
            <a:r>
              <a:rPr dirty="0" err="1"/>
              <a:t>int</a:t>
            </a:r>
            <a:r>
              <a:rPr dirty="0"/>
              <a:t> v = </a:t>
            </a:r>
            <a:r>
              <a:rPr dirty="0" err="1"/>
              <a:t>e.</a:t>
            </a:r>
            <a:r>
              <a:rPr lang="en-US" dirty="0" err="1"/>
              <a:t>from</a:t>
            </a:r>
            <a:r>
              <a:rPr dirty="0"/>
              <a:t>(), w = </a:t>
            </a:r>
            <a:r>
              <a:rPr dirty="0" err="1"/>
              <a:t>e.</a:t>
            </a:r>
            <a:r>
              <a:rPr lang="en-US" dirty="0" err="1"/>
              <a:t>to</a:t>
            </a:r>
            <a:r>
              <a:rPr dirty="0"/>
              <a:t>();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CB57643-0689-C24E-9F7E-33FA229C9E83}"/>
              </a:ext>
            </a:extLst>
          </p:cNvPr>
          <p:cNvSpPr/>
          <p:nvPr/>
        </p:nvSpPr>
        <p:spPr>
          <a:xfrm>
            <a:off x="3765597" y="4726106"/>
            <a:ext cx="2101258" cy="45719"/>
          </a:xfrm>
          <a:custGeom>
            <a:avLst/>
            <a:gdLst/>
            <a:ahLst/>
            <a:cxnLst/>
            <a:rect l="l" t="t" r="r" b="b"/>
            <a:pathLst>
              <a:path w="2226945" h="635">
                <a:moveTo>
                  <a:pt x="0" y="0"/>
                </a:moveTo>
                <a:lnTo>
                  <a:pt x="2226727" y="104"/>
                </a:lnTo>
              </a:path>
            </a:pathLst>
          </a:custGeom>
          <a:ln w="19074">
            <a:solidFill>
              <a:srgbClr val="000000"/>
            </a:solidFill>
            <a:headEnd type="none" w="med" len="med"/>
            <a:tailEnd type="triangle" w="med" len="med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16858F3-F426-3341-B014-5CBE95A826D1}"/>
              </a:ext>
            </a:extLst>
          </p:cNvPr>
          <p:cNvSpPr/>
          <p:nvPr/>
        </p:nvSpPr>
        <p:spPr>
          <a:xfrm>
            <a:off x="3616025" y="457843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9" y="0"/>
                </a:moveTo>
                <a:lnTo>
                  <a:pt x="127454" y="0"/>
                </a:lnTo>
                <a:lnTo>
                  <a:pt x="82517" y="14304"/>
                </a:lnTo>
                <a:lnTo>
                  <a:pt x="42912" y="42912"/>
                </a:lnTo>
                <a:lnTo>
                  <a:pt x="14304" y="82517"/>
                </a:lnTo>
                <a:lnTo>
                  <a:pt x="0" y="127454"/>
                </a:lnTo>
                <a:lnTo>
                  <a:pt x="0" y="174169"/>
                </a:lnTo>
                <a:lnTo>
                  <a:pt x="14304" y="219106"/>
                </a:lnTo>
                <a:lnTo>
                  <a:pt x="42912" y="258711"/>
                </a:lnTo>
                <a:lnTo>
                  <a:pt x="82517" y="287313"/>
                </a:lnTo>
                <a:lnTo>
                  <a:pt x="127454" y="301614"/>
                </a:lnTo>
                <a:lnTo>
                  <a:pt x="174169" y="301614"/>
                </a:lnTo>
                <a:lnTo>
                  <a:pt x="219106" y="287313"/>
                </a:lnTo>
                <a:lnTo>
                  <a:pt x="258711" y="258711"/>
                </a:lnTo>
                <a:lnTo>
                  <a:pt x="287319" y="219106"/>
                </a:lnTo>
                <a:lnTo>
                  <a:pt x="301623" y="174169"/>
                </a:lnTo>
                <a:lnTo>
                  <a:pt x="301623" y="127454"/>
                </a:lnTo>
                <a:lnTo>
                  <a:pt x="287319" y="82517"/>
                </a:lnTo>
                <a:lnTo>
                  <a:pt x="258711" y="42912"/>
                </a:lnTo>
                <a:lnTo>
                  <a:pt x="219106" y="14304"/>
                </a:lnTo>
                <a:lnTo>
                  <a:pt x="1741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CDA718F-3525-1D46-AEAF-30323727666C}"/>
              </a:ext>
            </a:extLst>
          </p:cNvPr>
          <p:cNvSpPr/>
          <p:nvPr/>
        </p:nvSpPr>
        <p:spPr>
          <a:xfrm>
            <a:off x="3616027" y="4578443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258714" y="42904"/>
                </a:moveTo>
                <a:lnTo>
                  <a:pt x="287317" y="82509"/>
                </a:lnTo>
                <a:lnTo>
                  <a:pt x="301618" y="127448"/>
                </a:lnTo>
                <a:lnTo>
                  <a:pt x="301618" y="174163"/>
                </a:lnTo>
                <a:lnTo>
                  <a:pt x="287317" y="219102"/>
                </a:lnTo>
                <a:lnTo>
                  <a:pt x="258714" y="258707"/>
                </a:lnTo>
                <a:lnTo>
                  <a:pt x="219109" y="287315"/>
                </a:lnTo>
                <a:lnTo>
                  <a:pt x="174170" y="301618"/>
                </a:lnTo>
                <a:lnTo>
                  <a:pt x="127455" y="301618"/>
                </a:lnTo>
                <a:lnTo>
                  <a:pt x="82516" y="287315"/>
                </a:lnTo>
                <a:lnTo>
                  <a:pt x="42911" y="258707"/>
                </a:lnTo>
                <a:lnTo>
                  <a:pt x="14303" y="219102"/>
                </a:lnTo>
                <a:lnTo>
                  <a:pt x="0" y="174163"/>
                </a:lnTo>
                <a:lnTo>
                  <a:pt x="0" y="127448"/>
                </a:lnTo>
                <a:lnTo>
                  <a:pt x="14303" y="82509"/>
                </a:lnTo>
                <a:lnTo>
                  <a:pt x="42911" y="42904"/>
                </a:lnTo>
                <a:lnTo>
                  <a:pt x="82516" y="14301"/>
                </a:lnTo>
                <a:lnTo>
                  <a:pt x="127455" y="0"/>
                </a:lnTo>
                <a:lnTo>
                  <a:pt x="174170" y="0"/>
                </a:lnTo>
                <a:lnTo>
                  <a:pt x="219109" y="14301"/>
                </a:lnTo>
                <a:lnTo>
                  <a:pt x="258714" y="42904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4B3651D-12FE-724D-9034-2945D78854DF}"/>
              </a:ext>
            </a:extLst>
          </p:cNvPr>
          <p:cNvSpPr txBox="1"/>
          <p:nvPr/>
        </p:nvSpPr>
        <p:spPr>
          <a:xfrm>
            <a:off x="3721812" y="4608187"/>
            <a:ext cx="1238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110" dirty="0">
                <a:latin typeface="Trebuchet MS"/>
                <a:cs typeface="Trebuchet MS"/>
              </a:rPr>
              <a:t>v</a:t>
            </a:r>
            <a:endParaRPr sz="1350" dirty="0">
              <a:latin typeface="Trebuchet MS"/>
              <a:cs typeface="Trebuchet M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E810C91-89B4-BA48-BAE6-C8D4351213B4}"/>
              </a:ext>
            </a:extLst>
          </p:cNvPr>
          <p:cNvSpPr/>
          <p:nvPr/>
        </p:nvSpPr>
        <p:spPr>
          <a:xfrm>
            <a:off x="4475993" y="4406135"/>
            <a:ext cx="848994" cy="276860"/>
          </a:xfrm>
          <a:custGeom>
            <a:avLst/>
            <a:gdLst/>
            <a:ahLst/>
            <a:cxnLst/>
            <a:rect l="l" t="t" r="r" b="b"/>
            <a:pathLst>
              <a:path w="848995" h="276860">
                <a:moveTo>
                  <a:pt x="0" y="0"/>
                </a:moveTo>
                <a:lnTo>
                  <a:pt x="848829" y="0"/>
                </a:lnTo>
                <a:lnTo>
                  <a:pt x="848829" y="276593"/>
                </a:lnTo>
                <a:lnTo>
                  <a:pt x="0" y="276593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48BA51D-388B-174F-980B-2AE27451E53E}"/>
              </a:ext>
            </a:extLst>
          </p:cNvPr>
          <p:cNvSpPr txBox="1"/>
          <p:nvPr/>
        </p:nvSpPr>
        <p:spPr>
          <a:xfrm>
            <a:off x="4627229" y="4345425"/>
            <a:ext cx="645795" cy="2205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kern="0" dirty="0"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BE4A3B5-34C3-E448-B72B-1A04887A5D36}"/>
              </a:ext>
            </a:extLst>
          </p:cNvPr>
          <p:cNvSpPr/>
          <p:nvPr/>
        </p:nvSpPr>
        <p:spPr>
          <a:xfrm>
            <a:off x="5866856" y="457843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6" y="0"/>
                </a:moveTo>
                <a:lnTo>
                  <a:pt x="127451" y="0"/>
                </a:lnTo>
                <a:lnTo>
                  <a:pt x="82513" y="14304"/>
                </a:lnTo>
                <a:lnTo>
                  <a:pt x="42903" y="42912"/>
                </a:lnTo>
                <a:lnTo>
                  <a:pt x="14301" y="82517"/>
                </a:lnTo>
                <a:lnTo>
                  <a:pt x="0" y="127454"/>
                </a:lnTo>
                <a:lnTo>
                  <a:pt x="0" y="174169"/>
                </a:lnTo>
                <a:lnTo>
                  <a:pt x="14301" y="219106"/>
                </a:lnTo>
                <a:lnTo>
                  <a:pt x="42903" y="258711"/>
                </a:lnTo>
                <a:lnTo>
                  <a:pt x="82513" y="287313"/>
                </a:lnTo>
                <a:lnTo>
                  <a:pt x="127451" y="301614"/>
                </a:lnTo>
                <a:lnTo>
                  <a:pt x="174166" y="301614"/>
                </a:lnTo>
                <a:lnTo>
                  <a:pt x="219105" y="287313"/>
                </a:lnTo>
                <a:lnTo>
                  <a:pt x="258714" y="258711"/>
                </a:lnTo>
                <a:lnTo>
                  <a:pt x="287317" y="219106"/>
                </a:lnTo>
                <a:lnTo>
                  <a:pt x="301618" y="174169"/>
                </a:lnTo>
                <a:lnTo>
                  <a:pt x="301618" y="127454"/>
                </a:lnTo>
                <a:lnTo>
                  <a:pt x="287317" y="82517"/>
                </a:lnTo>
                <a:lnTo>
                  <a:pt x="258714" y="42912"/>
                </a:lnTo>
                <a:lnTo>
                  <a:pt x="219105" y="14304"/>
                </a:lnTo>
                <a:lnTo>
                  <a:pt x="1741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9465822-05B6-E742-85B7-CFC61C0B3B90}"/>
              </a:ext>
            </a:extLst>
          </p:cNvPr>
          <p:cNvSpPr/>
          <p:nvPr/>
        </p:nvSpPr>
        <p:spPr>
          <a:xfrm>
            <a:off x="5866856" y="4578443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258714" y="42904"/>
                </a:moveTo>
                <a:lnTo>
                  <a:pt x="287317" y="82509"/>
                </a:lnTo>
                <a:lnTo>
                  <a:pt x="301618" y="127448"/>
                </a:lnTo>
                <a:lnTo>
                  <a:pt x="301618" y="174163"/>
                </a:lnTo>
                <a:lnTo>
                  <a:pt x="287317" y="219102"/>
                </a:lnTo>
                <a:lnTo>
                  <a:pt x="258714" y="258707"/>
                </a:lnTo>
                <a:lnTo>
                  <a:pt x="219109" y="287315"/>
                </a:lnTo>
                <a:lnTo>
                  <a:pt x="174170" y="301618"/>
                </a:lnTo>
                <a:lnTo>
                  <a:pt x="127455" y="301618"/>
                </a:lnTo>
                <a:lnTo>
                  <a:pt x="82516" y="287315"/>
                </a:lnTo>
                <a:lnTo>
                  <a:pt x="42911" y="258707"/>
                </a:lnTo>
                <a:lnTo>
                  <a:pt x="14303" y="219102"/>
                </a:lnTo>
                <a:lnTo>
                  <a:pt x="0" y="174163"/>
                </a:lnTo>
                <a:lnTo>
                  <a:pt x="0" y="127448"/>
                </a:lnTo>
                <a:lnTo>
                  <a:pt x="14303" y="82509"/>
                </a:lnTo>
                <a:lnTo>
                  <a:pt x="42911" y="42904"/>
                </a:lnTo>
                <a:lnTo>
                  <a:pt x="82516" y="14301"/>
                </a:lnTo>
                <a:lnTo>
                  <a:pt x="127455" y="0"/>
                </a:lnTo>
                <a:lnTo>
                  <a:pt x="174170" y="0"/>
                </a:lnTo>
                <a:lnTo>
                  <a:pt x="219109" y="14301"/>
                </a:lnTo>
                <a:lnTo>
                  <a:pt x="258714" y="42904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630FD3E4-E5F2-8245-96F7-D6981186146C}"/>
              </a:ext>
            </a:extLst>
          </p:cNvPr>
          <p:cNvSpPr txBox="1"/>
          <p:nvPr/>
        </p:nvSpPr>
        <p:spPr>
          <a:xfrm>
            <a:off x="5949642" y="4608187"/>
            <a:ext cx="1701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130" dirty="0">
                <a:latin typeface="Trebuchet MS"/>
                <a:cs typeface="Trebuchet MS"/>
              </a:rPr>
              <a:t>w</a:t>
            </a:r>
            <a:endParaRPr sz="135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9047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 animBg="1"/>
      <p:bldP spid="14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A45CC-C790-8744-B3F1-FDEDB05C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5" dirty="0">
                <a:latin typeface="Arial"/>
                <a:cs typeface="Arial"/>
              </a:rPr>
              <a:t>Weighted</a:t>
            </a:r>
            <a:r>
              <a:rPr lang="en-US" spc="62" dirty="0">
                <a:latin typeface="Arial"/>
                <a:cs typeface="Arial"/>
              </a:rPr>
              <a:t> </a:t>
            </a:r>
            <a:r>
              <a:rPr lang="en-US" altLang="zh-CN" spc="40" dirty="0">
                <a:latin typeface="Arial"/>
                <a:cs typeface="Arial"/>
              </a:rPr>
              <a:t>E</a:t>
            </a:r>
            <a:r>
              <a:rPr lang="en-US" spc="40" dirty="0">
                <a:latin typeface="Arial"/>
                <a:cs typeface="Arial"/>
              </a:rPr>
              <a:t>dge:</a:t>
            </a:r>
            <a:r>
              <a:rPr lang="zh-CN" altLang="en-US" spc="40" dirty="0">
                <a:latin typeface="Arial"/>
                <a:cs typeface="Arial"/>
              </a:rPr>
              <a:t> </a:t>
            </a:r>
            <a:r>
              <a:rPr lang="en-US" spc="-9" dirty="0">
                <a:latin typeface="Arial"/>
                <a:cs typeface="Arial"/>
              </a:rPr>
              <a:t>Java</a:t>
            </a:r>
            <a:r>
              <a:rPr lang="en-US" spc="31" dirty="0">
                <a:latin typeface="Arial"/>
                <a:cs typeface="Arial"/>
              </a:rPr>
              <a:t> </a:t>
            </a:r>
            <a:r>
              <a:rPr lang="en-US" altLang="zh-CN" spc="13" dirty="0">
                <a:latin typeface="Arial"/>
                <a:cs typeface="Arial"/>
              </a:rPr>
              <a:t>I</a:t>
            </a:r>
            <a:r>
              <a:rPr lang="en-US" spc="13" dirty="0">
                <a:latin typeface="Arial"/>
                <a:cs typeface="Arial"/>
              </a:rPr>
              <a:t>mplementation</a:t>
            </a:r>
            <a:endParaRPr lang="en-US" dirty="0"/>
          </a:p>
        </p:txBody>
      </p:sp>
      <p:sp>
        <p:nvSpPr>
          <p:cNvPr id="49" name="object 3">
            <a:extLst>
              <a:ext uri="{FF2B5EF4-FFF2-40B4-BE49-F238E27FC236}">
                <a16:creationId xmlns:a16="http://schemas.microsoft.com/office/drawing/2014/main" id="{BE8222CA-4EE1-F14D-8478-3EFC0F97F005}"/>
              </a:ext>
            </a:extLst>
          </p:cNvPr>
          <p:cNvSpPr/>
          <p:nvPr/>
        </p:nvSpPr>
        <p:spPr>
          <a:xfrm>
            <a:off x="1603031" y="1417638"/>
            <a:ext cx="5518547" cy="5045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53EABDA9-C4C4-3D4D-8C47-31F7B9C0CBE5}"/>
              </a:ext>
            </a:extLst>
          </p:cNvPr>
          <p:cNvSpPr/>
          <p:nvPr/>
        </p:nvSpPr>
        <p:spPr>
          <a:xfrm>
            <a:off x="1657006" y="1471216"/>
            <a:ext cx="5331023" cy="4866680"/>
          </a:xfrm>
          <a:custGeom>
            <a:avLst/>
            <a:gdLst/>
            <a:ahLst/>
            <a:cxnLst/>
            <a:rect l="l" t="t" r="r" b="b"/>
            <a:pathLst>
              <a:path w="7581900" h="6921500">
                <a:moveTo>
                  <a:pt x="0" y="0"/>
                </a:moveTo>
                <a:lnTo>
                  <a:pt x="7581894" y="0"/>
                </a:lnTo>
                <a:lnTo>
                  <a:pt x="7581894" y="6921500"/>
                </a:lnTo>
                <a:lnTo>
                  <a:pt x="0" y="69215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1" name="object 5">
            <a:extLst>
              <a:ext uri="{FF2B5EF4-FFF2-40B4-BE49-F238E27FC236}">
                <a16:creationId xmlns:a16="http://schemas.microsoft.com/office/drawing/2014/main" id="{70B9D894-7E54-BF43-AF67-4301BAD54680}"/>
              </a:ext>
            </a:extLst>
          </p:cNvPr>
          <p:cNvSpPr/>
          <p:nvPr/>
        </p:nvSpPr>
        <p:spPr>
          <a:xfrm>
            <a:off x="1799877" y="4199003"/>
            <a:ext cx="5045273" cy="446484"/>
          </a:xfrm>
          <a:custGeom>
            <a:avLst/>
            <a:gdLst/>
            <a:ahLst/>
            <a:cxnLst/>
            <a:rect l="l" t="t" r="r" b="b"/>
            <a:pathLst>
              <a:path w="7175500" h="635000">
                <a:moveTo>
                  <a:pt x="0" y="0"/>
                </a:moveTo>
                <a:lnTo>
                  <a:pt x="7175500" y="0"/>
                </a:lnTo>
                <a:lnTo>
                  <a:pt x="71755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8896E4EC-F801-EF40-AAC8-BDD7702A1340}"/>
              </a:ext>
            </a:extLst>
          </p:cNvPr>
          <p:cNvSpPr/>
          <p:nvPr/>
        </p:nvSpPr>
        <p:spPr>
          <a:xfrm>
            <a:off x="1799877" y="4645487"/>
            <a:ext cx="5045273" cy="223242"/>
          </a:xfrm>
          <a:custGeom>
            <a:avLst/>
            <a:gdLst/>
            <a:ahLst/>
            <a:cxnLst/>
            <a:rect l="l" t="t" r="r" b="b"/>
            <a:pathLst>
              <a:path w="7175500" h="317500">
                <a:moveTo>
                  <a:pt x="0" y="0"/>
                </a:moveTo>
                <a:lnTo>
                  <a:pt x="7175500" y="0"/>
                </a:lnTo>
                <a:lnTo>
                  <a:pt x="717550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DDA9959A-C831-BD43-91D6-6CB209B88FED}"/>
              </a:ext>
            </a:extLst>
          </p:cNvPr>
          <p:cNvSpPr/>
          <p:nvPr/>
        </p:nvSpPr>
        <p:spPr>
          <a:xfrm>
            <a:off x="1799877" y="4868729"/>
            <a:ext cx="5045273" cy="437555"/>
          </a:xfrm>
          <a:custGeom>
            <a:avLst/>
            <a:gdLst/>
            <a:ahLst/>
            <a:cxnLst/>
            <a:rect l="l" t="t" r="r" b="b"/>
            <a:pathLst>
              <a:path w="7175500" h="622300">
                <a:moveTo>
                  <a:pt x="0" y="0"/>
                </a:moveTo>
                <a:lnTo>
                  <a:pt x="7175500" y="0"/>
                </a:lnTo>
                <a:lnTo>
                  <a:pt x="7175500" y="622300"/>
                </a:lnTo>
                <a:lnTo>
                  <a:pt x="0" y="622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B19F8202-4035-804F-8DBC-A1D3158E40F9}"/>
              </a:ext>
            </a:extLst>
          </p:cNvPr>
          <p:cNvSpPr txBox="1"/>
          <p:nvPr/>
        </p:nvSpPr>
        <p:spPr>
          <a:xfrm>
            <a:off x="1481505" y="1506992"/>
            <a:ext cx="5729734" cy="244936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329940">
              <a:tabLst>
                <a:tab pos="1007233" algn="l"/>
                <a:tab pos="158808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DirectedEdge</a:t>
            </a:r>
            <a:endParaRPr sz="1266" dirty="0">
              <a:latin typeface="DejaVu Sans Mono"/>
              <a:cs typeface="DejaVu Sans Mono"/>
            </a:endParaRPr>
          </a:p>
          <a:p>
            <a:pPr marL="329940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620145" marR="2393964">
              <a:lnSpc>
                <a:spcPct val="115700"/>
              </a:lnSpc>
              <a:tabLst>
                <a:tab pos="1394321" algn="l"/>
                <a:tab pos="1974730" algn="l"/>
                <a:tab pos="2361818" algn="l"/>
                <a:tab pos="2652469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final	int	v,	w;  private	final	double	weight;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8"/>
              </a:spcBef>
            </a:pPr>
            <a:endParaRPr sz="1723" dirty="0">
              <a:latin typeface="Times New Roman"/>
              <a:cs typeface="Times New Roman"/>
            </a:endParaRPr>
          </a:p>
          <a:p>
            <a:pPr marL="620145">
              <a:tabLst>
                <a:tab pos="1297437" algn="l"/>
                <a:tab pos="2942674" algn="l"/>
                <a:tab pos="3232878" algn="l"/>
                <a:tab pos="3619967" algn="l"/>
                <a:tab pos="3910171" algn="l"/>
                <a:tab pos="4587464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DirectedEdge(int	v,	int	w,	double	weight)</a:t>
            </a:r>
            <a:endParaRPr sz="1266" dirty="0">
              <a:latin typeface="DejaVu Sans Mono"/>
              <a:cs typeface="DejaVu Sans Mono"/>
            </a:endParaRPr>
          </a:p>
          <a:p>
            <a:pPr marL="620145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910796" marR="3748550">
              <a:lnSpc>
                <a:spcPct val="115700"/>
              </a:lnSpc>
              <a:tabLst>
                <a:tab pos="1588088" algn="l"/>
                <a:tab pos="1781409" algn="l"/>
              </a:tabLst>
            </a:pPr>
            <a:r>
              <a:rPr sz="1266" spc="-4" dirty="0">
                <a:latin typeface="DejaVu Sans Mono"/>
                <a:cs typeface="DejaVu Sans Mono"/>
              </a:rPr>
              <a:t>this.v	=	v;  this.w	=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w;</a:t>
            </a:r>
            <a:endParaRPr sz="1266" dirty="0">
              <a:latin typeface="DejaVu Sans Mono"/>
              <a:cs typeface="DejaVu Sans Mono"/>
            </a:endParaRPr>
          </a:p>
          <a:p>
            <a:pPr marL="910796">
              <a:spcBef>
                <a:spcPts val="239"/>
              </a:spcBef>
              <a:tabLst>
                <a:tab pos="2071614" algn="l"/>
                <a:tab pos="2265381" algn="l"/>
              </a:tabLst>
            </a:pPr>
            <a:r>
              <a:rPr sz="1266" spc="-4" dirty="0">
                <a:latin typeface="DejaVu Sans Mono"/>
                <a:cs typeface="DejaVu Sans Mono"/>
              </a:rPr>
              <a:t>this.weight	=	weight;</a:t>
            </a:r>
            <a:endParaRPr sz="1266" dirty="0">
              <a:latin typeface="DejaVu Sans Mono"/>
              <a:cs typeface="DejaVu Sans Mono"/>
            </a:endParaRPr>
          </a:p>
          <a:p>
            <a:pPr marL="620145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5" name="object 9">
            <a:extLst>
              <a:ext uri="{FF2B5EF4-FFF2-40B4-BE49-F238E27FC236}">
                <a16:creationId xmlns:a16="http://schemas.microsoft.com/office/drawing/2014/main" id="{CD45BB94-535A-FD4A-8A4C-6ED286349617}"/>
              </a:ext>
            </a:extLst>
          </p:cNvPr>
          <p:cNvSpPr txBox="1"/>
          <p:nvPr/>
        </p:nvSpPr>
        <p:spPr>
          <a:xfrm>
            <a:off x="1799877" y="4191199"/>
            <a:ext cx="5045273" cy="454916"/>
          </a:xfrm>
          <a:prstGeom prst="rect">
            <a:avLst/>
          </a:prstGeom>
        </p:spPr>
        <p:txBody>
          <a:bodyPr vert="horz" wrap="square" lIns="0" tIns="39290" rIns="0" bIns="0" rtlCol="0">
            <a:spAutoFit/>
          </a:bodyPr>
          <a:lstStyle/>
          <a:p>
            <a:pPr marL="295115">
              <a:spcBef>
                <a:spcPts val="309"/>
              </a:spcBef>
              <a:tabLst>
                <a:tab pos="972408" algn="l"/>
                <a:tab pos="1359497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int	from()</a:t>
            </a:r>
            <a:endParaRPr sz="1266" dirty="0">
              <a:latin typeface="DejaVu Sans Mono"/>
              <a:cs typeface="DejaVu Sans Mono"/>
            </a:endParaRPr>
          </a:p>
          <a:p>
            <a:pPr marL="295115">
              <a:spcBef>
                <a:spcPts val="239"/>
              </a:spcBef>
              <a:tabLst>
                <a:tab pos="585320" algn="l"/>
                <a:tab pos="1262613" algn="l"/>
                <a:tab pos="1649701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v;	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44E2C6AE-CBD5-1149-9E74-6FAA86BA5FD6}"/>
              </a:ext>
            </a:extLst>
          </p:cNvPr>
          <p:cNvSpPr txBox="1"/>
          <p:nvPr/>
        </p:nvSpPr>
        <p:spPr>
          <a:xfrm>
            <a:off x="1796031" y="4869854"/>
            <a:ext cx="5049292" cy="1346723"/>
          </a:xfrm>
          <a:prstGeom prst="rect">
            <a:avLst/>
          </a:prstGeom>
        </p:spPr>
        <p:txBody>
          <a:bodyPr vert="horz" wrap="square" lIns="0" tIns="30361" rIns="0" bIns="0" rtlCol="0">
            <a:spAutoFit/>
          </a:bodyPr>
          <a:lstStyle/>
          <a:p>
            <a:pPr marL="299134">
              <a:spcBef>
                <a:spcPts val="239"/>
              </a:spcBef>
              <a:tabLst>
                <a:tab pos="976427" algn="l"/>
                <a:tab pos="136306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int	to()</a:t>
            </a:r>
            <a:endParaRPr sz="1266">
              <a:latin typeface="DejaVu Sans Mono"/>
              <a:cs typeface="DejaVu Sans Mono"/>
            </a:endParaRPr>
          </a:p>
          <a:p>
            <a:pPr marL="299134">
              <a:spcBef>
                <a:spcPts val="169"/>
              </a:spcBef>
              <a:tabLst>
                <a:tab pos="589338" algn="l"/>
                <a:tab pos="1266631" algn="l"/>
                <a:tab pos="1653719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w;	}</a:t>
            </a:r>
            <a:endParaRPr sz="1266">
              <a:latin typeface="DejaVu Sans Mono"/>
              <a:cs typeface="DejaVu Sans Mono"/>
            </a:endParaRPr>
          </a:p>
          <a:p>
            <a:pPr>
              <a:spcBef>
                <a:spcPts val="14"/>
              </a:spcBef>
            </a:pPr>
            <a:endParaRPr sz="1723">
              <a:latin typeface="Times New Roman"/>
              <a:cs typeface="Times New Roman"/>
            </a:endParaRPr>
          </a:p>
          <a:p>
            <a:pPr marL="299134">
              <a:tabLst>
                <a:tab pos="976427" algn="l"/>
                <a:tab pos="136306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int	weight()</a:t>
            </a:r>
            <a:endParaRPr sz="1266">
              <a:latin typeface="DejaVu Sans Mono"/>
              <a:cs typeface="DejaVu Sans Mono"/>
            </a:endParaRPr>
          </a:p>
          <a:p>
            <a:pPr marL="299134">
              <a:spcBef>
                <a:spcPts val="239"/>
              </a:spcBef>
              <a:tabLst>
                <a:tab pos="589338" algn="l"/>
                <a:tab pos="1266631" algn="l"/>
                <a:tab pos="20408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weight;	}</a:t>
            </a:r>
            <a:endParaRPr sz="1266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2240618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5F02-39E1-6B4D-B362-9AA6601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Edge-</a:t>
            </a:r>
            <a:r>
              <a:rPr lang="en-US" altLang="zh-CN" dirty="0">
                <a:latin typeface="Arial"/>
                <a:cs typeface="Arial"/>
              </a:rPr>
              <a:t>W</a:t>
            </a:r>
            <a:r>
              <a:rPr lang="en-US" dirty="0">
                <a:latin typeface="Arial"/>
                <a:cs typeface="Arial"/>
              </a:rPr>
              <a:t>eighted </a:t>
            </a:r>
            <a:r>
              <a:rPr lang="en-US" altLang="zh-CN" spc="57" dirty="0">
                <a:latin typeface="Arial"/>
                <a:cs typeface="Arial"/>
              </a:rPr>
              <a:t>G</a:t>
            </a:r>
            <a:r>
              <a:rPr lang="en-US" spc="57" dirty="0">
                <a:latin typeface="Arial"/>
                <a:cs typeface="Arial"/>
              </a:rPr>
              <a:t>raph</a:t>
            </a:r>
            <a:r>
              <a:rPr lang="en-US" spc="49" dirty="0">
                <a:latin typeface="Arial"/>
                <a:cs typeface="Arial"/>
              </a:rPr>
              <a:t> </a:t>
            </a:r>
            <a:r>
              <a:rPr lang="en-US" spc="-26" dirty="0">
                <a:latin typeface="Arial"/>
                <a:cs typeface="Arial"/>
              </a:rPr>
              <a:t>API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6C746-26E5-9149-AC8F-B8969A65BD06}"/>
              </a:ext>
            </a:extLst>
          </p:cNvPr>
          <p:cNvSpPr txBox="1"/>
          <p:nvPr/>
        </p:nvSpPr>
        <p:spPr>
          <a:xfrm>
            <a:off x="566257" y="1381858"/>
            <a:ext cx="8485464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class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EdgeWeightedDigraph</a:t>
            </a:r>
            <a:endParaRPr lang="en-US" sz="12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EdgeWeightedDigraph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(int V)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edge-weighted digraph with V vertices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weighted directed edge e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adj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edges pointing from v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edges()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 edges in this graph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 V()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 of vertices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 of edges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 </a:t>
            </a:r>
            <a:endParaRPr lang="en-US" altLang="zh-CN" sz="12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endParaRPr lang="en-US" altLang="zh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toString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representation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47B7744-2D02-BF4E-AFF9-2D1A7BA89DCE}"/>
              </a:ext>
            </a:extLst>
          </p:cNvPr>
          <p:cNvSpPr/>
          <p:nvPr/>
        </p:nvSpPr>
        <p:spPr>
          <a:xfrm flipV="1">
            <a:off x="566257" y="1668831"/>
            <a:ext cx="832187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9" name="object 3">
            <a:extLst>
              <a:ext uri="{FF2B5EF4-FFF2-40B4-BE49-F238E27FC236}">
                <a16:creationId xmlns:a16="http://schemas.microsoft.com/office/drawing/2014/main" id="{01DF85C7-6121-C745-B267-3DAC78DE13B7}"/>
              </a:ext>
            </a:extLst>
          </p:cNvPr>
          <p:cNvSpPr txBox="1"/>
          <p:nvPr/>
        </p:nvSpPr>
        <p:spPr>
          <a:xfrm>
            <a:off x="2459680" y="4639151"/>
            <a:ext cx="282178" cy="197290"/>
          </a:xfrm>
          <a:prstGeom prst="rect">
            <a:avLst/>
          </a:prstGeom>
        </p:spPr>
        <p:txBody>
          <a:bodyPr vert="horz" wrap="square" lIns="0" tIns="12502" rIns="0" bIns="0" rtlCol="0">
            <a:spAutoFit/>
          </a:bodyPr>
          <a:lstStyle/>
          <a:p>
            <a:pPr marL="8929" algn="ctr">
              <a:spcBef>
                <a:spcPts val="98"/>
              </a:spcBef>
            </a:pPr>
            <a:r>
              <a:rPr sz="1200" kern="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</a:t>
            </a:r>
            <a:endParaRPr sz="1125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object 4">
            <a:extLst>
              <a:ext uri="{FF2B5EF4-FFF2-40B4-BE49-F238E27FC236}">
                <a16:creationId xmlns:a16="http://schemas.microsoft.com/office/drawing/2014/main" id="{C0BED6DF-D209-4D41-B45D-1A4E2278090C}"/>
              </a:ext>
            </a:extLst>
          </p:cNvPr>
          <p:cNvSpPr txBox="1"/>
          <p:nvPr/>
        </p:nvSpPr>
        <p:spPr>
          <a:xfrm>
            <a:off x="2314783" y="4849897"/>
            <a:ext cx="106263" cy="1511832"/>
          </a:xfrm>
          <a:prstGeom prst="rect">
            <a:avLst/>
          </a:prstGeom>
        </p:spPr>
        <p:txBody>
          <a:bodyPr vert="horz" wrap="square" lIns="0" tIns="87511" rIns="0" bIns="0" rtlCol="0">
            <a:spAutoFit/>
          </a:bodyPr>
          <a:lstStyle/>
          <a:p>
            <a:pPr marL="8929">
              <a:spcBef>
                <a:spcPts val="689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9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object 8">
            <a:extLst>
              <a:ext uri="{FF2B5EF4-FFF2-40B4-BE49-F238E27FC236}">
                <a16:creationId xmlns:a16="http://schemas.microsoft.com/office/drawing/2014/main" id="{3B6DD902-CFA7-864A-909C-7F4062CD2ACD}"/>
              </a:ext>
            </a:extLst>
          </p:cNvPr>
          <p:cNvSpPr/>
          <p:nvPr/>
        </p:nvSpPr>
        <p:spPr>
          <a:xfrm>
            <a:off x="3712322" y="4432421"/>
            <a:ext cx="178883" cy="85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2" name="object 30">
            <a:extLst>
              <a:ext uri="{FF2B5EF4-FFF2-40B4-BE49-F238E27FC236}">
                <a16:creationId xmlns:a16="http://schemas.microsoft.com/office/drawing/2014/main" id="{D91629AF-8E7E-CD46-A75B-261D03134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247944"/>
              </p:ext>
            </p:extLst>
          </p:nvPr>
        </p:nvGraphicFramePr>
        <p:xfrm>
          <a:off x="2474573" y="4900920"/>
          <a:ext cx="252710" cy="1254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3" name="object 31">
            <a:extLst>
              <a:ext uri="{FF2B5EF4-FFF2-40B4-BE49-F238E27FC236}">
                <a16:creationId xmlns:a16="http://schemas.microsoft.com/office/drawing/2014/main" id="{727C2676-21A3-B14E-9887-B919CF76F205}"/>
              </a:ext>
            </a:extLst>
          </p:cNvPr>
          <p:cNvSpPr/>
          <p:nvPr/>
        </p:nvSpPr>
        <p:spPr>
          <a:xfrm>
            <a:off x="4957437" y="4498478"/>
            <a:ext cx="83742" cy="50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object 32">
            <a:extLst>
              <a:ext uri="{FF2B5EF4-FFF2-40B4-BE49-F238E27FC236}">
                <a16:creationId xmlns:a16="http://schemas.microsoft.com/office/drawing/2014/main" id="{C54A3D89-7CCA-B54D-8127-1C184D66729E}"/>
              </a:ext>
            </a:extLst>
          </p:cNvPr>
          <p:cNvSpPr/>
          <p:nvPr/>
        </p:nvSpPr>
        <p:spPr>
          <a:xfrm>
            <a:off x="4962983" y="4504835"/>
            <a:ext cx="62954" cy="38398"/>
          </a:xfrm>
          <a:custGeom>
            <a:avLst/>
            <a:gdLst/>
            <a:ahLst/>
            <a:cxnLst/>
            <a:rect l="l" t="t" r="r" b="b"/>
            <a:pathLst>
              <a:path w="89534" h="54610">
                <a:moveTo>
                  <a:pt x="888" y="0"/>
                </a:moveTo>
                <a:lnTo>
                  <a:pt x="0" y="596"/>
                </a:lnTo>
                <a:lnTo>
                  <a:pt x="16116" y="27139"/>
                </a:lnTo>
                <a:lnTo>
                  <a:pt x="0" y="53797"/>
                </a:lnTo>
                <a:lnTo>
                  <a:pt x="888" y="54267"/>
                </a:lnTo>
                <a:lnTo>
                  <a:pt x="44119" y="37071"/>
                </a:lnTo>
                <a:lnTo>
                  <a:pt x="89331" y="27139"/>
                </a:lnTo>
                <a:lnTo>
                  <a:pt x="44119" y="17195"/>
                </a:lnTo>
                <a:lnTo>
                  <a:pt x="8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5" name="object 33">
            <a:extLst>
              <a:ext uri="{FF2B5EF4-FFF2-40B4-BE49-F238E27FC236}">
                <a16:creationId xmlns:a16="http://schemas.microsoft.com/office/drawing/2014/main" id="{F6DB8FEE-306B-3B4F-9078-8A59FA0FC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465968"/>
              </p:ext>
            </p:extLst>
          </p:nvPr>
        </p:nvGraphicFramePr>
        <p:xfrm>
          <a:off x="3910237" y="4398404"/>
          <a:ext cx="1059507" cy="267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126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.26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aseline="0" dirty="0">
                          <a:latin typeface="Times New Roman"/>
                          <a:cs typeface="Times New Roman"/>
                        </a:rPr>
                        <a:t>→</a:t>
                      </a:r>
                      <a:endParaRPr sz="1400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6" name="object 34">
            <a:extLst>
              <a:ext uri="{FF2B5EF4-FFF2-40B4-BE49-F238E27FC236}">
                <a16:creationId xmlns:a16="http://schemas.microsoft.com/office/drawing/2014/main" id="{0F881080-8517-3046-A9AF-52ECF3AA5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14955"/>
              </p:ext>
            </p:extLst>
          </p:nvPr>
        </p:nvGraphicFramePr>
        <p:xfrm>
          <a:off x="4980428" y="4393169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.38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7" name="object 45">
            <a:extLst>
              <a:ext uri="{FF2B5EF4-FFF2-40B4-BE49-F238E27FC236}">
                <a16:creationId xmlns:a16="http://schemas.microsoft.com/office/drawing/2014/main" id="{88226FD1-53AC-FA4A-84F9-5146AE97981E}"/>
              </a:ext>
            </a:extLst>
          </p:cNvPr>
          <p:cNvSpPr txBox="1"/>
          <p:nvPr/>
        </p:nvSpPr>
        <p:spPr>
          <a:xfrm>
            <a:off x="5755078" y="5516813"/>
            <a:ext cx="1075134" cy="549880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algn="ctr">
              <a:lnSpc>
                <a:spcPts val="1561"/>
              </a:lnSpc>
              <a:spcBef>
                <a:spcPts val="88"/>
              </a:spcBef>
            </a:pPr>
            <a:r>
              <a:rPr sz="120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to a</a:t>
            </a:r>
          </a:p>
          <a:p>
            <a:pPr algn="ctr">
              <a:lnSpc>
                <a:spcPts val="1164"/>
              </a:lnSpc>
            </a:pPr>
            <a:r>
              <a:rPr sz="120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DirectedEdge</a:t>
            </a:r>
          </a:p>
          <a:p>
            <a:pPr algn="ctr">
              <a:lnSpc>
                <a:spcPts val="1375"/>
              </a:lnSpc>
            </a:pPr>
            <a:r>
              <a:rPr sz="120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</p:txBody>
      </p:sp>
      <p:sp>
        <p:nvSpPr>
          <p:cNvPr id="218" name="object 52">
            <a:extLst>
              <a:ext uri="{FF2B5EF4-FFF2-40B4-BE49-F238E27FC236}">
                <a16:creationId xmlns:a16="http://schemas.microsoft.com/office/drawing/2014/main" id="{1B09CDA3-014B-3C43-A117-7A558660EEF9}"/>
              </a:ext>
            </a:extLst>
          </p:cNvPr>
          <p:cNvSpPr/>
          <p:nvPr/>
        </p:nvSpPr>
        <p:spPr>
          <a:xfrm>
            <a:off x="3615655" y="4342624"/>
            <a:ext cx="2311905" cy="355848"/>
          </a:xfrm>
          <a:custGeom>
            <a:avLst/>
            <a:gdLst/>
            <a:ahLst/>
            <a:cxnLst/>
            <a:rect l="l" t="t" r="r" b="b"/>
            <a:pathLst>
              <a:path w="3384550" h="506094">
                <a:moveTo>
                  <a:pt x="3384233" y="505816"/>
                </a:moveTo>
                <a:lnTo>
                  <a:pt x="0" y="505816"/>
                </a:lnTo>
                <a:lnTo>
                  <a:pt x="0" y="0"/>
                </a:lnTo>
                <a:lnTo>
                  <a:pt x="3384233" y="0"/>
                </a:lnTo>
                <a:lnTo>
                  <a:pt x="338423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9" name="object 53">
            <a:extLst>
              <a:ext uri="{FF2B5EF4-FFF2-40B4-BE49-F238E27FC236}">
                <a16:creationId xmlns:a16="http://schemas.microsoft.com/office/drawing/2014/main" id="{8EA364B3-8716-064B-B404-6B01192C5FBD}"/>
              </a:ext>
            </a:extLst>
          </p:cNvPr>
          <p:cNvSpPr/>
          <p:nvPr/>
        </p:nvSpPr>
        <p:spPr>
          <a:xfrm>
            <a:off x="3712322" y="4914151"/>
            <a:ext cx="178883" cy="85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0" name="object 54">
            <a:extLst>
              <a:ext uri="{FF2B5EF4-FFF2-40B4-BE49-F238E27FC236}">
                <a16:creationId xmlns:a16="http://schemas.microsoft.com/office/drawing/2014/main" id="{C2A18C46-69D6-D54A-A8F7-85EA66868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34226"/>
              </p:ext>
            </p:extLst>
          </p:nvPr>
        </p:nvGraphicFramePr>
        <p:xfrm>
          <a:off x="3913531" y="4874890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.29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object 55">
            <a:extLst>
              <a:ext uri="{FF2B5EF4-FFF2-40B4-BE49-F238E27FC236}">
                <a16:creationId xmlns:a16="http://schemas.microsoft.com/office/drawing/2014/main" id="{55A492A3-05B8-974C-A0E6-5FE26593BEC5}"/>
              </a:ext>
            </a:extLst>
          </p:cNvPr>
          <p:cNvSpPr/>
          <p:nvPr/>
        </p:nvSpPr>
        <p:spPr>
          <a:xfrm>
            <a:off x="3615656" y="4824365"/>
            <a:ext cx="1251049" cy="355848"/>
          </a:xfrm>
          <a:custGeom>
            <a:avLst/>
            <a:gdLst/>
            <a:ahLst/>
            <a:cxnLst/>
            <a:rect l="l" t="t" r="r" b="b"/>
            <a:pathLst>
              <a:path w="1779270" h="506095">
                <a:moveTo>
                  <a:pt x="1778823" y="505816"/>
                </a:moveTo>
                <a:lnTo>
                  <a:pt x="0" y="505816"/>
                </a:lnTo>
                <a:lnTo>
                  <a:pt x="0" y="0"/>
                </a:lnTo>
                <a:lnTo>
                  <a:pt x="1778823" y="0"/>
                </a:lnTo>
                <a:lnTo>
                  <a:pt x="177882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" name="object 56">
            <a:extLst>
              <a:ext uri="{FF2B5EF4-FFF2-40B4-BE49-F238E27FC236}">
                <a16:creationId xmlns:a16="http://schemas.microsoft.com/office/drawing/2014/main" id="{6A0271D5-935F-C04A-9FEF-DBF58087CC60}"/>
              </a:ext>
            </a:extLst>
          </p:cNvPr>
          <p:cNvSpPr/>
          <p:nvPr/>
        </p:nvSpPr>
        <p:spPr>
          <a:xfrm>
            <a:off x="3712322" y="5395872"/>
            <a:ext cx="178883" cy="85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3" name="object 57">
            <a:extLst>
              <a:ext uri="{FF2B5EF4-FFF2-40B4-BE49-F238E27FC236}">
                <a16:creationId xmlns:a16="http://schemas.microsoft.com/office/drawing/2014/main" id="{6D4E0A04-D958-F341-861A-92FF427EC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819189"/>
              </p:ext>
            </p:extLst>
          </p:nvPr>
        </p:nvGraphicFramePr>
        <p:xfrm>
          <a:off x="3915266" y="5356611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.34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4" name="object 58">
            <a:extLst>
              <a:ext uri="{FF2B5EF4-FFF2-40B4-BE49-F238E27FC236}">
                <a16:creationId xmlns:a16="http://schemas.microsoft.com/office/drawing/2014/main" id="{06DB8D1A-0EB1-5540-9805-1CE6F614E4AE}"/>
              </a:ext>
            </a:extLst>
          </p:cNvPr>
          <p:cNvSpPr/>
          <p:nvPr/>
        </p:nvSpPr>
        <p:spPr>
          <a:xfrm>
            <a:off x="3615656" y="5306086"/>
            <a:ext cx="1251049" cy="355848"/>
          </a:xfrm>
          <a:custGeom>
            <a:avLst/>
            <a:gdLst/>
            <a:ahLst/>
            <a:cxnLst/>
            <a:rect l="l" t="t" r="r" b="b"/>
            <a:pathLst>
              <a:path w="1779270" h="506095">
                <a:moveTo>
                  <a:pt x="1778823" y="505816"/>
                </a:moveTo>
                <a:lnTo>
                  <a:pt x="0" y="505816"/>
                </a:lnTo>
                <a:lnTo>
                  <a:pt x="0" y="0"/>
                </a:lnTo>
                <a:lnTo>
                  <a:pt x="1778823" y="0"/>
                </a:lnTo>
                <a:lnTo>
                  <a:pt x="177882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object 59">
            <a:extLst>
              <a:ext uri="{FF2B5EF4-FFF2-40B4-BE49-F238E27FC236}">
                <a16:creationId xmlns:a16="http://schemas.microsoft.com/office/drawing/2014/main" id="{76AF4382-ED72-5B44-85AB-E3D41C2D8E44}"/>
              </a:ext>
            </a:extLst>
          </p:cNvPr>
          <p:cNvSpPr/>
          <p:nvPr/>
        </p:nvSpPr>
        <p:spPr>
          <a:xfrm>
            <a:off x="3712322" y="5877602"/>
            <a:ext cx="178883" cy="85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6" name="object 60">
            <a:extLst>
              <a:ext uri="{FF2B5EF4-FFF2-40B4-BE49-F238E27FC236}">
                <a16:creationId xmlns:a16="http://schemas.microsoft.com/office/drawing/2014/main" id="{3C9689D4-7FCE-A042-92A2-9842665EE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364581"/>
              </p:ext>
            </p:extLst>
          </p:nvPr>
        </p:nvGraphicFramePr>
        <p:xfrm>
          <a:off x="3913531" y="5838352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.52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7" name="object 61">
            <a:extLst>
              <a:ext uri="{FF2B5EF4-FFF2-40B4-BE49-F238E27FC236}">
                <a16:creationId xmlns:a16="http://schemas.microsoft.com/office/drawing/2014/main" id="{2C9CFD19-3217-2040-9246-40CCC4F0E77A}"/>
              </a:ext>
            </a:extLst>
          </p:cNvPr>
          <p:cNvSpPr/>
          <p:nvPr/>
        </p:nvSpPr>
        <p:spPr>
          <a:xfrm>
            <a:off x="3615656" y="5787808"/>
            <a:ext cx="1251049" cy="355848"/>
          </a:xfrm>
          <a:custGeom>
            <a:avLst/>
            <a:gdLst/>
            <a:ahLst/>
            <a:cxnLst/>
            <a:rect l="l" t="t" r="r" b="b"/>
            <a:pathLst>
              <a:path w="1779270" h="506095">
                <a:moveTo>
                  <a:pt x="1778823" y="505816"/>
                </a:moveTo>
                <a:lnTo>
                  <a:pt x="0" y="505816"/>
                </a:lnTo>
                <a:lnTo>
                  <a:pt x="0" y="0"/>
                </a:lnTo>
                <a:lnTo>
                  <a:pt x="1778823" y="0"/>
                </a:lnTo>
                <a:lnTo>
                  <a:pt x="177882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" name="object 62">
            <a:extLst>
              <a:ext uri="{FF2B5EF4-FFF2-40B4-BE49-F238E27FC236}">
                <a16:creationId xmlns:a16="http://schemas.microsoft.com/office/drawing/2014/main" id="{A219CB04-E3A5-3D42-A6D0-42A5542E66EF}"/>
              </a:ext>
            </a:extLst>
          </p:cNvPr>
          <p:cNvSpPr/>
          <p:nvPr/>
        </p:nvSpPr>
        <p:spPr>
          <a:xfrm>
            <a:off x="3712322" y="6359331"/>
            <a:ext cx="178883" cy="85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9" name="object 66">
            <a:extLst>
              <a:ext uri="{FF2B5EF4-FFF2-40B4-BE49-F238E27FC236}">
                <a16:creationId xmlns:a16="http://schemas.microsoft.com/office/drawing/2014/main" id="{C5C8CD87-6F5D-5547-840E-C75509931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085971"/>
              </p:ext>
            </p:extLst>
          </p:nvPr>
        </p:nvGraphicFramePr>
        <p:xfrm>
          <a:off x="4980428" y="6327897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.35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0" name="object 67">
            <a:extLst>
              <a:ext uri="{FF2B5EF4-FFF2-40B4-BE49-F238E27FC236}">
                <a16:creationId xmlns:a16="http://schemas.microsoft.com/office/drawing/2014/main" id="{1EFEE6D3-53D9-AB48-B2EC-BD47F1769F7B}"/>
              </a:ext>
            </a:extLst>
          </p:cNvPr>
          <p:cNvSpPr/>
          <p:nvPr/>
        </p:nvSpPr>
        <p:spPr>
          <a:xfrm>
            <a:off x="3615643" y="6269551"/>
            <a:ext cx="2311905" cy="362098"/>
          </a:xfrm>
          <a:custGeom>
            <a:avLst/>
            <a:gdLst/>
            <a:ahLst/>
            <a:cxnLst/>
            <a:rect l="l" t="t" r="r" b="b"/>
            <a:pathLst>
              <a:path w="3387090" h="514985">
                <a:moveTo>
                  <a:pt x="3386939" y="514802"/>
                </a:moveTo>
                <a:lnTo>
                  <a:pt x="0" y="505787"/>
                </a:lnTo>
                <a:lnTo>
                  <a:pt x="0" y="0"/>
                </a:lnTo>
                <a:lnTo>
                  <a:pt x="3386939" y="9015"/>
                </a:lnTo>
                <a:lnTo>
                  <a:pt x="3386939" y="514802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73C6F8A-C794-1843-AC26-D86F83171E48}"/>
              </a:ext>
            </a:extLst>
          </p:cNvPr>
          <p:cNvCxnSpPr/>
          <p:nvPr/>
        </p:nvCxnSpPr>
        <p:spPr>
          <a:xfrm flipV="1">
            <a:off x="2727283" y="4543233"/>
            <a:ext cx="888360" cy="45655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C392A44F-BE5F-6B40-85DF-E641B1288549}"/>
              </a:ext>
            </a:extLst>
          </p:cNvPr>
          <p:cNvCxnSpPr>
            <a:cxnSpLocks/>
          </p:cNvCxnSpPr>
          <p:nvPr/>
        </p:nvCxnSpPr>
        <p:spPr>
          <a:xfrm flipV="1">
            <a:off x="2725846" y="4999616"/>
            <a:ext cx="889797" cy="28194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49102FE0-1BF2-2E4B-BEDD-B99896DA1896}"/>
              </a:ext>
            </a:extLst>
          </p:cNvPr>
          <p:cNvCxnSpPr>
            <a:cxnSpLocks/>
            <a:stCxn id="212" idx="3"/>
          </p:cNvCxnSpPr>
          <p:nvPr/>
        </p:nvCxnSpPr>
        <p:spPr>
          <a:xfrm flipV="1">
            <a:off x="2727283" y="5528229"/>
            <a:ext cx="888360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09AECE0F-A85C-8541-994F-A956F56A4764}"/>
              </a:ext>
            </a:extLst>
          </p:cNvPr>
          <p:cNvCxnSpPr>
            <a:cxnSpLocks/>
          </p:cNvCxnSpPr>
          <p:nvPr/>
        </p:nvCxnSpPr>
        <p:spPr>
          <a:xfrm>
            <a:off x="2718921" y="5785976"/>
            <a:ext cx="896722" cy="20059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A4034F3D-8F2C-1A42-BB9D-96A241B79145}"/>
              </a:ext>
            </a:extLst>
          </p:cNvPr>
          <p:cNvCxnSpPr>
            <a:cxnSpLocks/>
          </p:cNvCxnSpPr>
          <p:nvPr/>
        </p:nvCxnSpPr>
        <p:spPr>
          <a:xfrm>
            <a:off x="2718921" y="6022878"/>
            <a:ext cx="896722" cy="42209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4DCFC13C-0D9C-4F42-A228-ADBAAB897DA4}"/>
              </a:ext>
            </a:extLst>
          </p:cNvPr>
          <p:cNvCxnSpPr>
            <a:cxnSpLocks/>
          </p:cNvCxnSpPr>
          <p:nvPr/>
        </p:nvCxnSpPr>
        <p:spPr>
          <a:xfrm flipH="1">
            <a:off x="5763427" y="6022878"/>
            <a:ext cx="164133" cy="24667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object 33">
            <a:extLst>
              <a:ext uri="{FF2B5EF4-FFF2-40B4-BE49-F238E27FC236}">
                <a16:creationId xmlns:a16="http://schemas.microsoft.com/office/drawing/2014/main" id="{501892D0-6E5A-C646-A14C-77DE1A379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157337"/>
              </p:ext>
            </p:extLst>
          </p:nvPr>
        </p:nvGraphicFramePr>
        <p:xfrm>
          <a:off x="3920921" y="6311407"/>
          <a:ext cx="1059507" cy="267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126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</a:t>
                      </a: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.26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aseline="0" dirty="0">
                          <a:latin typeface="Times New Roman"/>
                          <a:cs typeface="Times New Roman"/>
                        </a:rPr>
                        <a:t>→</a:t>
                      </a:r>
                      <a:endParaRPr sz="1400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1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9" grpId="0"/>
      <p:bldP spid="210" grpId="0"/>
      <p:bldP spid="211" grpId="0" animBg="1"/>
      <p:bldP spid="213" grpId="0" animBg="1"/>
      <p:bldP spid="214" grpId="0" animBg="1"/>
      <p:bldP spid="217" grpId="0"/>
      <p:bldP spid="218" grpId="0" animBg="1"/>
      <p:bldP spid="219" grpId="0" animBg="1"/>
      <p:bldP spid="221" grpId="0" animBg="1"/>
      <p:bldP spid="222" grpId="0" animBg="1"/>
      <p:bldP spid="224" grpId="0" animBg="1"/>
      <p:bldP spid="225" grpId="0" animBg="1"/>
      <p:bldP spid="227" grpId="0" animBg="1"/>
      <p:bldP spid="228" grpId="0" animBg="1"/>
      <p:bldP spid="2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2DD46-B065-754B-A921-5922A8345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274638"/>
            <a:ext cx="8724550" cy="1143000"/>
          </a:xfrm>
        </p:spPr>
        <p:txBody>
          <a:bodyPr>
            <a:normAutofit/>
          </a:bodyPr>
          <a:lstStyle/>
          <a:p>
            <a:r>
              <a:rPr lang="en-US" sz="2600" dirty="0"/>
              <a:t>Edge-</a:t>
            </a:r>
            <a:r>
              <a:rPr lang="en-US" altLang="zh-CN" sz="2600" dirty="0"/>
              <a:t>W</a:t>
            </a:r>
            <a:r>
              <a:rPr lang="en-US" sz="2600" dirty="0"/>
              <a:t>eighted Digraph: </a:t>
            </a:r>
            <a:r>
              <a:rPr lang="en-US" altLang="zh-CN" sz="2600" dirty="0"/>
              <a:t>A</a:t>
            </a:r>
            <a:r>
              <a:rPr lang="en-US" sz="2600" dirty="0"/>
              <a:t>djacency-</a:t>
            </a:r>
            <a:r>
              <a:rPr lang="en-US" altLang="zh-CN" sz="2600" dirty="0"/>
              <a:t>L</a:t>
            </a:r>
            <a:r>
              <a:rPr lang="en-US" sz="2600" dirty="0"/>
              <a:t>ists </a:t>
            </a:r>
            <a:r>
              <a:rPr lang="en-US" altLang="zh-CN" sz="2600" dirty="0"/>
              <a:t>I</a:t>
            </a:r>
            <a:r>
              <a:rPr lang="en-US" sz="2600" dirty="0"/>
              <a:t>mplementation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6881AA7-A325-0344-BB89-2289B2CCA777}"/>
              </a:ext>
            </a:extLst>
          </p:cNvPr>
          <p:cNvSpPr/>
          <p:nvPr/>
        </p:nvSpPr>
        <p:spPr>
          <a:xfrm>
            <a:off x="1383526" y="1417638"/>
            <a:ext cx="4805026" cy="5015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7D344B-65DE-FD40-B499-1EFA9E40764B}"/>
              </a:ext>
            </a:extLst>
          </p:cNvPr>
          <p:cNvSpPr/>
          <p:nvPr/>
        </p:nvSpPr>
        <p:spPr>
          <a:xfrm>
            <a:off x="1442147" y="1479684"/>
            <a:ext cx="4614706" cy="4829848"/>
          </a:xfrm>
          <a:custGeom>
            <a:avLst/>
            <a:gdLst/>
            <a:ahLst/>
            <a:cxnLst/>
            <a:rect l="l" t="t" r="r" b="b"/>
            <a:pathLst>
              <a:path w="4988560" h="5674995">
                <a:moveTo>
                  <a:pt x="0" y="0"/>
                </a:moveTo>
                <a:lnTo>
                  <a:pt x="4988060" y="0"/>
                </a:lnTo>
                <a:lnTo>
                  <a:pt x="4988060" y="5674754"/>
                </a:lnTo>
                <a:lnTo>
                  <a:pt x="0" y="5674754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5654C17-567B-AA4C-8B67-DF9003485E16}"/>
              </a:ext>
            </a:extLst>
          </p:cNvPr>
          <p:cNvSpPr/>
          <p:nvPr/>
        </p:nvSpPr>
        <p:spPr>
          <a:xfrm>
            <a:off x="1585181" y="2594500"/>
            <a:ext cx="4332159" cy="1456204"/>
          </a:xfrm>
          <a:custGeom>
            <a:avLst/>
            <a:gdLst/>
            <a:ahLst/>
            <a:cxnLst/>
            <a:rect l="l" t="t" r="r" b="b"/>
            <a:pathLst>
              <a:path w="4683125" h="1650364">
                <a:moveTo>
                  <a:pt x="0" y="0"/>
                </a:moveTo>
                <a:lnTo>
                  <a:pt x="4682858" y="0"/>
                </a:lnTo>
                <a:lnTo>
                  <a:pt x="4682858" y="1649971"/>
                </a:lnTo>
                <a:lnTo>
                  <a:pt x="0" y="16499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12B7158-7CAB-994D-8878-BC6E415247F4}"/>
              </a:ext>
            </a:extLst>
          </p:cNvPr>
          <p:cNvSpPr/>
          <p:nvPr/>
        </p:nvSpPr>
        <p:spPr>
          <a:xfrm>
            <a:off x="1576792" y="4260737"/>
            <a:ext cx="4340547" cy="1125562"/>
          </a:xfrm>
          <a:custGeom>
            <a:avLst/>
            <a:gdLst/>
            <a:ahLst/>
            <a:cxnLst/>
            <a:rect l="l" t="t" r="r" b="b"/>
            <a:pathLst>
              <a:path w="4683125" h="1421129">
                <a:moveTo>
                  <a:pt x="0" y="0"/>
                </a:moveTo>
                <a:lnTo>
                  <a:pt x="4682858" y="0"/>
                </a:lnTo>
                <a:lnTo>
                  <a:pt x="4682858" y="1421079"/>
                </a:lnTo>
                <a:lnTo>
                  <a:pt x="0" y="14210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E82F3AE-BFE3-A745-8EF9-5FFB5E3E24D0}"/>
              </a:ext>
            </a:extLst>
          </p:cNvPr>
          <p:cNvSpPr/>
          <p:nvPr/>
        </p:nvSpPr>
        <p:spPr>
          <a:xfrm>
            <a:off x="1576793" y="5590785"/>
            <a:ext cx="4340546" cy="412376"/>
          </a:xfrm>
          <a:custGeom>
            <a:avLst/>
            <a:gdLst/>
            <a:ahLst/>
            <a:cxnLst/>
            <a:rect l="l" t="t" r="r" b="b"/>
            <a:pathLst>
              <a:path w="4683125" h="467359">
                <a:moveTo>
                  <a:pt x="0" y="0"/>
                </a:moveTo>
                <a:lnTo>
                  <a:pt x="4682858" y="0"/>
                </a:lnTo>
                <a:lnTo>
                  <a:pt x="4682858" y="467335"/>
                </a:lnTo>
                <a:lnTo>
                  <a:pt x="0" y="4673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2B4579B-A698-9B48-BE5B-609EC9A8A3A8}"/>
              </a:ext>
            </a:extLst>
          </p:cNvPr>
          <p:cNvSpPr txBox="1"/>
          <p:nvPr/>
        </p:nvSpPr>
        <p:spPr>
          <a:xfrm>
            <a:off x="1570374" y="1549265"/>
            <a:ext cx="3379131" cy="841648"/>
          </a:xfrm>
          <a:prstGeom prst="rect">
            <a:avLst/>
          </a:prstGeom>
        </p:spPr>
        <p:txBody>
          <a:bodyPr vert="horz" wrap="square" lIns="0" tIns="31376" rIns="0" bIns="0" rtlCol="0">
            <a:spAutoFit/>
          </a:bodyPr>
          <a:lstStyle/>
          <a:p>
            <a:pPr marL="11206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public class</a:t>
            </a:r>
            <a:r>
              <a:rPr sz="1191" spc="-26" dirty="0">
                <a:latin typeface="DejaVu Sans Mono"/>
                <a:cs typeface="DejaVu Sans Mono"/>
              </a:rPr>
              <a:t> </a:t>
            </a:r>
            <a:r>
              <a:rPr sz="1191" dirty="0" err="1">
                <a:latin typeface="DejaVu Sans Mono"/>
              </a:rPr>
              <a:t>EdgeWeighted</a:t>
            </a:r>
            <a:r>
              <a:rPr lang="en-US" sz="1191" dirty="0" err="1">
                <a:latin typeface="DejaVu Sans Mono"/>
              </a:rPr>
              <a:t>Digraph</a:t>
            </a:r>
            <a:endParaRPr lang="en-US" sz="1191" dirty="0">
              <a:latin typeface="DejaVu Sans Mono"/>
            </a:endParaRPr>
          </a:p>
          <a:p>
            <a:pPr marL="11206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{</a:t>
            </a:r>
          </a:p>
          <a:p>
            <a:pPr marL="284645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private final int</a:t>
            </a:r>
            <a:r>
              <a:rPr sz="1191" spc="-18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V;</a:t>
            </a:r>
          </a:p>
          <a:p>
            <a:pPr marL="284645">
              <a:spcBef>
                <a:spcPts val="229"/>
              </a:spcBef>
            </a:pPr>
            <a:r>
              <a:rPr sz="1191" dirty="0">
                <a:latin typeface="DejaVu Sans Mono"/>
                <a:cs typeface="DejaVu Sans Mono"/>
              </a:rPr>
              <a:t>private final </a:t>
            </a:r>
            <a:r>
              <a:rPr lang="en-US" altLang="zh-CN" sz="1191" dirty="0">
                <a:latin typeface="DejaVu Sans Mono"/>
                <a:cs typeface="DejaVu Sans Mono"/>
              </a:rPr>
              <a:t>List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&gt;[]</a:t>
            </a:r>
            <a:r>
              <a:rPr sz="1191" spc="-66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adj;</a:t>
            </a: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0B617089-5712-AF42-A957-AE656E9ACDC3}"/>
              </a:ext>
            </a:extLst>
          </p:cNvPr>
          <p:cNvSpPr txBox="1"/>
          <p:nvPr/>
        </p:nvSpPr>
        <p:spPr>
          <a:xfrm>
            <a:off x="1843940" y="2592769"/>
            <a:ext cx="4065013" cy="1475667"/>
          </a:xfrm>
          <a:prstGeom prst="rect">
            <a:avLst/>
          </a:prstGeom>
        </p:spPr>
        <p:txBody>
          <a:bodyPr vert="horz" wrap="square" lIns="0" tIns="31376" rIns="0" bIns="0" rtlCol="0">
            <a:spAutoFit/>
          </a:bodyPr>
          <a:lstStyle/>
          <a:p>
            <a:pPr marL="11206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public </a:t>
            </a:r>
            <a:r>
              <a:rPr sz="1191" dirty="0" err="1">
                <a:latin typeface="DejaVu Sans Mono"/>
                <a:cs typeface="DejaVu Sans Mono"/>
              </a:rPr>
              <a:t>EdgeWeighted</a:t>
            </a:r>
            <a:r>
              <a:rPr lang="en-US" sz="1191" dirty="0" err="1">
                <a:latin typeface="DejaVu Sans Mono"/>
              </a:rPr>
              <a:t>Digraph</a:t>
            </a:r>
            <a:r>
              <a:rPr lang="en-US" sz="1191" dirty="0">
                <a:latin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(int</a:t>
            </a:r>
            <a:r>
              <a:rPr sz="1191" spc="-26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V)</a:t>
            </a:r>
          </a:p>
          <a:p>
            <a:pPr marL="11206">
              <a:spcBef>
                <a:spcPts val="163"/>
              </a:spcBef>
            </a:pPr>
            <a:r>
              <a:rPr sz="1191" dirty="0">
                <a:latin typeface="DejaVu Sans Mono"/>
                <a:cs typeface="DejaVu Sans Mono"/>
              </a:rPr>
              <a:t>{</a:t>
            </a:r>
          </a:p>
          <a:p>
            <a:pPr marL="284645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this.V =</a:t>
            </a:r>
            <a:r>
              <a:rPr sz="1191" spc="-9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V;</a:t>
            </a:r>
          </a:p>
          <a:p>
            <a:pPr marL="284645" marR="4483">
              <a:lnSpc>
                <a:spcPct val="115900"/>
              </a:lnSpc>
            </a:pPr>
            <a:r>
              <a:rPr sz="1191" dirty="0">
                <a:latin typeface="DejaVu Sans Mono"/>
                <a:cs typeface="DejaVu Sans Mono"/>
              </a:rPr>
              <a:t>adj = (</a:t>
            </a:r>
            <a:r>
              <a:rPr lang="en-US" altLang="zh-CN" sz="1191" dirty="0">
                <a:latin typeface="DejaVu Sans Mono"/>
                <a:cs typeface="DejaVu Sans Mono"/>
              </a:rPr>
              <a:t>List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&gt;[]) new</a:t>
            </a:r>
            <a:r>
              <a:rPr sz="1191" spc="-66" dirty="0">
                <a:latin typeface="DejaVu Sans Mono"/>
                <a:cs typeface="DejaVu Sans Mono"/>
              </a:rPr>
              <a:t> </a:t>
            </a:r>
            <a:r>
              <a:rPr lang="en-US" altLang="zh-CN" sz="1191" spc="-66" dirty="0" err="1">
                <a:latin typeface="DejaVu Sans Mono"/>
                <a:cs typeface="DejaVu Sans Mono"/>
              </a:rPr>
              <a:t>ArrayList</a:t>
            </a:r>
            <a:r>
              <a:rPr sz="1191" dirty="0">
                <a:latin typeface="DejaVu Sans Mono"/>
                <a:cs typeface="DejaVu Sans Mono"/>
              </a:rPr>
              <a:t>[V];  </a:t>
            </a:r>
            <a:endParaRPr lang="en-US" sz="1191" dirty="0">
              <a:latin typeface="DejaVu Sans Mono"/>
              <a:cs typeface="DejaVu Sans Mono"/>
            </a:endParaRPr>
          </a:p>
          <a:p>
            <a:pPr marL="284645" marR="4483">
              <a:lnSpc>
                <a:spcPct val="115900"/>
              </a:lnSpc>
            </a:pPr>
            <a:r>
              <a:rPr sz="1191" dirty="0">
                <a:latin typeface="DejaVu Sans Mono"/>
                <a:cs typeface="DejaVu Sans Mono"/>
              </a:rPr>
              <a:t>for (int v = 0; v &lt; V;</a:t>
            </a:r>
            <a:r>
              <a:rPr sz="1191" spc="-49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v++)</a:t>
            </a:r>
          </a:p>
          <a:p>
            <a:pPr marL="558083">
              <a:spcBef>
                <a:spcPts val="229"/>
              </a:spcBef>
            </a:pPr>
            <a:r>
              <a:rPr sz="1191" dirty="0">
                <a:latin typeface="DejaVu Sans Mono"/>
                <a:cs typeface="DejaVu Sans Mono"/>
              </a:rPr>
              <a:t>adj[v] = new</a:t>
            </a:r>
            <a:r>
              <a:rPr sz="1191" spc="-35" dirty="0">
                <a:latin typeface="DejaVu Sans Mono"/>
                <a:cs typeface="DejaVu Sans Mono"/>
              </a:rPr>
              <a:t> </a:t>
            </a:r>
            <a:r>
              <a:rPr lang="en-US" altLang="zh-CN" sz="1191" spc="-66" dirty="0" err="1">
                <a:latin typeface="DejaVu Sans Mono"/>
                <a:cs typeface="DejaVu Sans Mono"/>
              </a:rPr>
              <a:t>ArrayList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&gt;();</a:t>
            </a:r>
          </a:p>
          <a:p>
            <a:pPr marL="11206">
              <a:spcBef>
                <a:spcPts val="159"/>
              </a:spcBef>
            </a:pPr>
            <a:r>
              <a:rPr sz="1191" dirty="0">
                <a:latin typeface="DejaVu Sans Mono"/>
                <a:cs typeface="DejaVu Sans Mono"/>
              </a:rPr>
              <a:t>}</a:t>
            </a: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BF40240F-4248-A74A-A7B2-C53D3DBFA238}"/>
              </a:ext>
            </a:extLst>
          </p:cNvPr>
          <p:cNvSpPr txBox="1"/>
          <p:nvPr/>
        </p:nvSpPr>
        <p:spPr>
          <a:xfrm>
            <a:off x="1843941" y="4250595"/>
            <a:ext cx="3487831" cy="1073658"/>
          </a:xfrm>
          <a:prstGeom prst="rect">
            <a:avLst/>
          </a:prstGeom>
        </p:spPr>
        <p:txBody>
          <a:bodyPr vert="horz" wrap="square" lIns="0" tIns="39781" rIns="0" bIns="0" rtlCol="0">
            <a:spAutoFit/>
          </a:bodyPr>
          <a:lstStyle/>
          <a:p>
            <a:pPr marL="11206">
              <a:spcBef>
                <a:spcPts val="313"/>
              </a:spcBef>
            </a:pPr>
            <a:r>
              <a:rPr sz="1191" dirty="0">
                <a:latin typeface="DejaVu Sans Mono"/>
                <a:cs typeface="DejaVu Sans Mono"/>
              </a:rPr>
              <a:t>public void </a:t>
            </a:r>
            <a:r>
              <a:rPr sz="1191" dirty="0" err="1">
                <a:latin typeface="DejaVu Sans Mono"/>
                <a:cs typeface="DejaVu Sans Mono"/>
              </a:rPr>
              <a:t>addEdge</a:t>
            </a:r>
            <a:r>
              <a:rPr sz="1191" dirty="0">
                <a:latin typeface="DejaVu Sans Mono"/>
                <a:cs typeface="DejaVu Sans Mono"/>
              </a:rPr>
              <a:t>(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spc="-18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e)</a:t>
            </a:r>
          </a:p>
          <a:p>
            <a:pPr marL="11206">
              <a:spcBef>
                <a:spcPts val="229"/>
              </a:spcBef>
            </a:pPr>
            <a:r>
              <a:rPr sz="1191" dirty="0">
                <a:latin typeface="DejaVu Sans Mono"/>
                <a:cs typeface="DejaVu Sans Mono"/>
              </a:rPr>
              <a:t>{</a:t>
            </a:r>
          </a:p>
          <a:p>
            <a:pPr marL="284645" marR="4483">
              <a:lnSpc>
                <a:spcPct val="111300"/>
              </a:lnSpc>
              <a:spcBef>
                <a:spcPts val="62"/>
              </a:spcBef>
            </a:pPr>
            <a:r>
              <a:rPr sz="1191" dirty="0">
                <a:latin typeface="DejaVu Sans Mono"/>
                <a:cs typeface="DejaVu Sans Mono"/>
              </a:rPr>
              <a:t>int v = </a:t>
            </a:r>
            <a:r>
              <a:rPr sz="1191" dirty="0" err="1">
                <a:latin typeface="DejaVu Sans Mono"/>
                <a:cs typeface="DejaVu Sans Mono"/>
              </a:rPr>
              <a:t>e.</a:t>
            </a:r>
            <a:r>
              <a:rPr lang="en-US" sz="1191" dirty="0" err="1">
                <a:latin typeface="DejaVu Sans Mono"/>
                <a:cs typeface="DejaVu Sans Mono"/>
              </a:rPr>
              <a:t>from</a:t>
            </a:r>
            <a:r>
              <a:rPr sz="1191" dirty="0">
                <a:latin typeface="DejaVu Sans Mono"/>
                <a:cs typeface="DejaVu Sans Mono"/>
              </a:rPr>
              <a:t>()</a:t>
            </a:r>
            <a:r>
              <a:rPr lang="en-US" sz="1191" dirty="0">
                <a:latin typeface="DejaVu Sans Mono"/>
                <a:cs typeface="DejaVu Sans Mono"/>
              </a:rPr>
              <a:t>;  </a:t>
            </a:r>
          </a:p>
          <a:p>
            <a:pPr marL="284645" marR="4483">
              <a:lnSpc>
                <a:spcPct val="111300"/>
              </a:lnSpc>
              <a:spcBef>
                <a:spcPts val="62"/>
              </a:spcBef>
            </a:pPr>
            <a:r>
              <a:rPr sz="1191" dirty="0" err="1">
                <a:latin typeface="DejaVu Sans Mono"/>
                <a:cs typeface="DejaVu Sans Mono"/>
              </a:rPr>
              <a:t>adj</a:t>
            </a:r>
            <a:r>
              <a:rPr sz="1191" dirty="0">
                <a:latin typeface="DejaVu Sans Mono"/>
                <a:cs typeface="DejaVu Sans Mono"/>
              </a:rPr>
              <a:t>[v].add(e);</a:t>
            </a:r>
          </a:p>
          <a:p>
            <a:pPr marL="11206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}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D13EC77D-C1E2-214F-9235-32E15E70DCF0}"/>
              </a:ext>
            </a:extLst>
          </p:cNvPr>
          <p:cNvSpPr txBox="1"/>
          <p:nvPr/>
        </p:nvSpPr>
        <p:spPr>
          <a:xfrm>
            <a:off x="1570374" y="5555504"/>
            <a:ext cx="3664357" cy="632744"/>
          </a:xfrm>
          <a:prstGeom prst="rect">
            <a:avLst/>
          </a:prstGeom>
        </p:spPr>
        <p:txBody>
          <a:bodyPr vert="horz" wrap="square" lIns="0" tIns="31376" rIns="0" bIns="0" rtlCol="0">
            <a:spAutoFit/>
          </a:bodyPr>
          <a:lstStyle/>
          <a:p>
            <a:pPr marL="284645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public </a:t>
            </a:r>
            <a:r>
              <a:rPr sz="1191" dirty="0" err="1">
                <a:latin typeface="DejaVu Sans Mono"/>
                <a:cs typeface="DejaVu Sans Mono"/>
              </a:rPr>
              <a:t>Iterable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 adj(int</a:t>
            </a:r>
            <a:r>
              <a:rPr sz="1191" spc="-62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v)</a:t>
            </a:r>
          </a:p>
          <a:p>
            <a:pPr marL="284645">
              <a:spcBef>
                <a:spcPts val="163"/>
              </a:spcBef>
              <a:tabLst>
                <a:tab pos="558083" algn="l"/>
                <a:tab pos="2017166" algn="l"/>
              </a:tabLst>
            </a:pPr>
            <a:r>
              <a:rPr sz="1191" dirty="0">
                <a:latin typeface="DejaVu Sans Mono"/>
                <a:cs typeface="DejaVu Sans Mono"/>
              </a:rPr>
              <a:t>{	return</a:t>
            </a:r>
            <a:r>
              <a:rPr sz="1191" spc="4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adj[v];	}</a:t>
            </a:r>
          </a:p>
          <a:p>
            <a:pPr marL="11206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}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2FDB543-9571-1E4C-B8AC-99B1A7AA2C2E}"/>
              </a:ext>
            </a:extLst>
          </p:cNvPr>
          <p:cNvSpPr txBox="1"/>
          <p:nvPr/>
        </p:nvSpPr>
        <p:spPr>
          <a:xfrm>
            <a:off x="6264734" y="4816592"/>
            <a:ext cx="1511562" cy="3847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19900"/>
              </a:lnSpc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Trebuchet MS"/>
              </a:rPr>
              <a:t>add edge </a:t>
            </a:r>
            <a:r>
              <a:rPr lang="en-US" sz="1059" kern="0" dirty="0">
                <a:solidFill>
                  <a:srgbClr val="8D3124"/>
                </a:solidFill>
                <a:latin typeface="Trebuchet MS"/>
              </a:rPr>
              <a:t>e = v-&gt;w to only v’s</a:t>
            </a:r>
            <a:r>
              <a:rPr sz="1059" kern="0" dirty="0">
                <a:solidFill>
                  <a:srgbClr val="8D3124"/>
                </a:solidFill>
                <a:latin typeface="Trebuchet MS"/>
              </a:rPr>
              <a:t>  adjacency lists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F4995BF-CAF1-6540-8D7F-94F54FB6F49F}"/>
              </a:ext>
            </a:extLst>
          </p:cNvPr>
          <p:cNvSpPr/>
          <p:nvPr/>
        </p:nvSpPr>
        <p:spPr>
          <a:xfrm>
            <a:off x="5432661" y="5008968"/>
            <a:ext cx="731184" cy="560"/>
          </a:xfrm>
          <a:custGeom>
            <a:avLst/>
            <a:gdLst/>
            <a:ahLst/>
            <a:cxnLst/>
            <a:rect l="l" t="t" r="r" b="b"/>
            <a:pathLst>
              <a:path w="828675" h="635">
                <a:moveTo>
                  <a:pt x="0" y="0"/>
                </a:moveTo>
                <a:lnTo>
                  <a:pt x="9537" y="0"/>
                </a:lnTo>
                <a:lnTo>
                  <a:pt x="828304" y="95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11431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4">
            <a:extLst>
              <a:ext uri="{FF2B5EF4-FFF2-40B4-BE49-F238E27FC236}">
                <a16:creationId xmlns:a16="http://schemas.microsoft.com/office/drawing/2014/main" id="{40B495A1-5057-B448-930A-14DBD4614EB7}"/>
              </a:ext>
            </a:extLst>
          </p:cNvPr>
          <p:cNvSpPr/>
          <p:nvPr/>
        </p:nvSpPr>
        <p:spPr>
          <a:xfrm>
            <a:off x="386185" y="4045177"/>
            <a:ext cx="4823378" cy="20834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05F02-39E1-6B4D-B362-9AA6601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Single-source Shortest Paths API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6C746-26E5-9149-AC8F-B8969A65BD06}"/>
              </a:ext>
            </a:extLst>
          </p:cNvPr>
          <p:cNvSpPr txBox="1"/>
          <p:nvPr/>
        </p:nvSpPr>
        <p:spPr>
          <a:xfrm>
            <a:off x="515923" y="2061367"/>
            <a:ext cx="8321879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class </a:t>
            </a:r>
            <a:r>
              <a:rPr lang="en-US" altLang="zh-CN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endParaRPr lang="en-US" sz="12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EdgeWeightedGraph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G, int s)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shortest paths from s in graph G</a:t>
            </a:r>
            <a:endParaRPr lang="en-US" sz="12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distTo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length of shortest path from s to v</a:t>
            </a:r>
          </a:p>
          <a:p>
            <a:endParaRPr lang="en-US" altLang="zh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</a:t>
            </a:r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</a:t>
            </a:r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pathTo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(int v)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shortest path from s to v</a:t>
            </a:r>
            <a:endParaRPr lang="en-US" sz="12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47B7744-2D02-BF4E-AFF9-2D1A7BA89DCE}"/>
              </a:ext>
            </a:extLst>
          </p:cNvPr>
          <p:cNvSpPr/>
          <p:nvPr/>
        </p:nvSpPr>
        <p:spPr>
          <a:xfrm flipV="1">
            <a:off x="515923" y="2348340"/>
            <a:ext cx="832187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F4669A-F128-4C44-A50D-D16D02A66EF0}"/>
              </a:ext>
            </a:extLst>
          </p:cNvPr>
          <p:cNvSpPr/>
          <p:nvPr/>
        </p:nvSpPr>
        <p:spPr>
          <a:xfrm>
            <a:off x="457200" y="1462510"/>
            <a:ext cx="5314013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Goal. </a:t>
            </a:r>
            <a:r>
              <a:rPr lang="en-US" sz="1600" dirty="0">
                <a:latin typeface="Arial"/>
                <a:cs typeface="Arial"/>
              </a:rPr>
              <a:t>Find the shortest path from s to every other vertex.</a:t>
            </a: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802F1481-254D-834A-8AB7-DD4FA5C05705}"/>
              </a:ext>
            </a:extLst>
          </p:cNvPr>
          <p:cNvSpPr txBox="1"/>
          <p:nvPr/>
        </p:nvSpPr>
        <p:spPr>
          <a:xfrm>
            <a:off x="386185" y="4045176"/>
            <a:ext cx="4731099" cy="22236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2400" rIns="0" bIns="0" rtlCol="0">
            <a:spAutoFit/>
          </a:bodyPr>
          <a:lstStyle/>
          <a:p>
            <a:pPr marL="210185">
              <a:spcBef>
                <a:spcPts val="300"/>
              </a:spcBef>
              <a:spcAft>
                <a:spcPts val="300"/>
              </a:spcAft>
              <a:tabLst>
                <a:tab pos="622935" algn="l"/>
                <a:tab pos="1035685" algn="l"/>
                <a:tab pos="1311275" algn="l"/>
                <a:tab pos="1861185" algn="l"/>
                <a:tab pos="2687320" algn="l"/>
              </a:tabLst>
            </a:pPr>
            <a:r>
              <a:rPr sz="1050" spc="-5" dirty="0">
                <a:latin typeface="DejaVu Sans Mono"/>
                <a:cs typeface="DejaVu Sans Mono"/>
              </a:rPr>
              <a:t>SP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 err="1">
                <a:latin typeface="DejaVu Sans Mono"/>
                <a:cs typeface="DejaVu Sans Mono"/>
              </a:rPr>
              <a:t>sp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=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new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SP(G,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s);</a:t>
            </a:r>
            <a:endParaRPr lang="en-US" sz="1050" spc="-5" dirty="0">
              <a:latin typeface="DejaVu Sans Mono"/>
              <a:cs typeface="DejaVu Sans Mono"/>
            </a:endParaRPr>
          </a:p>
          <a:p>
            <a:pPr marL="210185">
              <a:spcBef>
                <a:spcPts val="300"/>
              </a:spcBef>
              <a:spcAft>
                <a:spcPts val="300"/>
              </a:spcAft>
              <a:tabLst>
                <a:tab pos="622935" algn="l"/>
                <a:tab pos="1035685" algn="l"/>
                <a:tab pos="1311275" algn="l"/>
                <a:tab pos="1861185" algn="l"/>
                <a:tab pos="2687320" algn="l"/>
              </a:tabLst>
            </a:pPr>
            <a:r>
              <a:rPr sz="1050" spc="-5" dirty="0">
                <a:latin typeface="DejaVu Sans Mono"/>
                <a:cs typeface="DejaVu Sans Mono"/>
              </a:rPr>
              <a:t>for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(</a:t>
            </a:r>
            <a:r>
              <a:rPr sz="1050" spc="-5" dirty="0" err="1">
                <a:latin typeface="DejaVu Sans Mono"/>
                <a:cs typeface="DejaVu Sans Mono"/>
              </a:rPr>
              <a:t>int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=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0;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&lt;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G.V();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v++)</a:t>
            </a:r>
            <a:endParaRPr sz="1050" dirty="0">
              <a:latin typeface="DejaVu Sans Mono"/>
              <a:cs typeface="DejaVu Sans Mono"/>
            </a:endParaRPr>
          </a:p>
          <a:p>
            <a:pPr marL="210185">
              <a:spcBef>
                <a:spcPts val="300"/>
              </a:spcBef>
              <a:spcAft>
                <a:spcPts val="300"/>
              </a:spcAft>
            </a:pPr>
            <a:r>
              <a:rPr sz="1050" spc="-5" dirty="0">
                <a:latin typeface="DejaVu Sans Mono"/>
                <a:cs typeface="DejaVu Sans Mono"/>
              </a:rPr>
              <a:t>{</a:t>
            </a:r>
            <a:endParaRPr sz="1050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sz="1050" spc="-5" dirty="0">
                <a:latin typeface="DejaVu Sans Mono"/>
                <a:cs typeface="DejaVu Sans Mono"/>
              </a:rPr>
              <a:t>StdOut.printf("%d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to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%d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(%.2f):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",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s,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v,	sp.distTo(v)); </a:t>
            </a:r>
            <a:endParaRPr lang="en-US" sz="1050" spc="-5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sz="1050" spc="-5" dirty="0">
                <a:latin typeface="DejaVu Sans Mono"/>
                <a:cs typeface="DejaVu Sans Mono"/>
              </a:rPr>
              <a:t>for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(</a:t>
            </a:r>
            <a:r>
              <a:rPr sz="1050" spc="-5" dirty="0" err="1">
                <a:latin typeface="DejaVu Sans Mono"/>
                <a:cs typeface="DejaVu Sans Mono"/>
              </a:rPr>
              <a:t>DirectedEdge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e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: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 err="1">
                <a:latin typeface="DejaVu Sans Mono"/>
                <a:cs typeface="DejaVu Sans Mono"/>
              </a:rPr>
              <a:t>sp.pathTo</a:t>
            </a:r>
            <a:r>
              <a:rPr sz="1050" spc="-5" dirty="0">
                <a:latin typeface="DejaVu Sans Mono"/>
                <a:cs typeface="DejaVu Sans Mono"/>
              </a:rPr>
              <a:t>(v))</a:t>
            </a:r>
            <a:r>
              <a:rPr lang="en-US" sz="1050" dirty="0">
                <a:latin typeface="DejaVu Sans Mono"/>
                <a:cs typeface="DejaVu Sans Mono"/>
              </a:rPr>
              <a:t> {</a:t>
            </a: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lang="en-US" sz="1050" spc="-5" dirty="0">
                <a:latin typeface="DejaVu Sans Mono"/>
                <a:cs typeface="DejaVu Sans Mono"/>
              </a:rPr>
              <a:t>    </a:t>
            </a:r>
            <a:r>
              <a:rPr sz="1050" spc="-5" dirty="0" err="1">
                <a:latin typeface="DejaVu Sans Mono"/>
                <a:cs typeface="DejaVu Sans Mono"/>
              </a:rPr>
              <a:t>StdOut.print</a:t>
            </a:r>
            <a:r>
              <a:rPr sz="1050" spc="-5" dirty="0">
                <a:latin typeface="DejaVu Sans Mono"/>
                <a:cs typeface="DejaVu Sans Mono"/>
              </a:rPr>
              <a:t>(e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+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"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");</a:t>
            </a:r>
            <a:endParaRPr lang="en-US" sz="1050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lang="en-US" sz="1050" spc="-5" dirty="0">
                <a:latin typeface="DejaVu Sans Mono"/>
                <a:cs typeface="DejaVu Sans Mono"/>
              </a:rPr>
              <a:t>    </a:t>
            </a:r>
            <a:r>
              <a:rPr sz="1050" spc="-5" dirty="0" err="1">
                <a:latin typeface="DejaVu Sans Mono"/>
                <a:cs typeface="DejaVu Sans Mono"/>
              </a:rPr>
              <a:t>StdOut.println</a:t>
            </a:r>
            <a:r>
              <a:rPr sz="1050" spc="-5" dirty="0">
                <a:latin typeface="DejaVu Sans Mono"/>
                <a:cs typeface="DejaVu Sans Mono"/>
              </a:rPr>
              <a:t>();</a:t>
            </a:r>
            <a:endParaRPr lang="en-US" sz="1050" spc="-5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lang="en-US" sz="1050" spc="-5" dirty="0">
                <a:latin typeface="DejaVu Sans Mono"/>
                <a:cs typeface="DejaVu Sans Mono"/>
              </a:rPr>
              <a:t>}</a:t>
            </a:r>
            <a:endParaRPr sz="1050" dirty="0">
              <a:latin typeface="DejaVu Sans Mono"/>
              <a:cs typeface="DejaVu Sans Mono"/>
            </a:endParaRPr>
          </a:p>
          <a:p>
            <a:pPr marL="210185">
              <a:spcBef>
                <a:spcPts val="300"/>
              </a:spcBef>
              <a:spcAft>
                <a:spcPts val="300"/>
              </a:spcAft>
            </a:pPr>
            <a:r>
              <a:rPr sz="1050" spc="-5" dirty="0">
                <a:latin typeface="DejaVu Sans Mono"/>
                <a:cs typeface="DejaVu Sans Mono"/>
              </a:rPr>
              <a:t>}</a:t>
            </a:r>
            <a:endParaRPr lang="en-US" sz="1050" spc="-5" dirty="0">
              <a:latin typeface="DejaVu Sans Mono"/>
              <a:cs typeface="DejaVu Sans Mo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67BB2-93D7-784E-884C-6BD6912A0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51"/>
          <a:stretch/>
        </p:blipFill>
        <p:spPr>
          <a:xfrm>
            <a:off x="4923755" y="4345257"/>
            <a:ext cx="3981159" cy="1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7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" grpId="0" animBg="1"/>
      <p:bldP spid="5" grpId="0" animBg="1"/>
      <p:bldP spid="14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E8D7-82A1-314C-A36F-EED19F53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Data Structures for Single-source Shortest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980363-1C83-FB42-95A9-CCBB39E6BB95}"/>
              </a:ext>
            </a:extLst>
          </p:cNvPr>
          <p:cNvSpPr/>
          <p:nvPr/>
        </p:nvSpPr>
        <p:spPr>
          <a:xfrm>
            <a:off x="448811" y="1383100"/>
            <a:ext cx="5314013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Goal. </a:t>
            </a:r>
            <a:r>
              <a:rPr lang="en-US" sz="1600" dirty="0">
                <a:latin typeface="Arial"/>
                <a:cs typeface="Arial"/>
              </a:rPr>
              <a:t>Find the shortest path from s to every other vertex.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0210C8-EBB1-A54A-9CF9-261BA14CC58C}"/>
              </a:ext>
            </a:extLst>
          </p:cNvPr>
          <p:cNvSpPr/>
          <p:nvPr/>
        </p:nvSpPr>
        <p:spPr>
          <a:xfrm>
            <a:off x="448811" y="1996897"/>
            <a:ext cx="5314013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/>
                <a:cs typeface="Arial"/>
              </a:rPr>
              <a:t>Observation.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A shortest-paths tree (SPT) solution exists. 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A537782-A6F6-964A-B940-0562C046F1AD}"/>
              </a:ext>
            </a:extLst>
          </p:cNvPr>
          <p:cNvSpPr txBox="1"/>
          <p:nvPr/>
        </p:nvSpPr>
        <p:spPr>
          <a:xfrm>
            <a:off x="6322995" y="3567792"/>
            <a:ext cx="2253161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chemeClr val="accent1"/>
                </a:solidFill>
                <a:latin typeface="DejaVu Sans"/>
                <a:cs typeface="DejaVu Sans"/>
              </a:rPr>
              <a:t>shortest-paths</a:t>
            </a:r>
            <a:r>
              <a:rPr sz="1200" spc="-46" dirty="0">
                <a:solidFill>
                  <a:schemeClr val="accent1"/>
                </a:solidFill>
                <a:latin typeface="DejaVu Sans"/>
                <a:cs typeface="DejaVu Sans"/>
              </a:rPr>
              <a:t> </a:t>
            </a:r>
            <a:r>
              <a:rPr sz="1200" kern="0" dirty="0">
                <a:solidFill>
                  <a:schemeClr val="accent1"/>
                </a:solidFill>
                <a:latin typeface="DejaVu Sans"/>
              </a:rPr>
              <a:t>tree from 0</a:t>
            </a: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E5646FD0-A6FD-AB4A-BDC3-726B4994FAEF}"/>
              </a:ext>
            </a:extLst>
          </p:cNvPr>
          <p:cNvSpPr/>
          <p:nvPr/>
        </p:nvSpPr>
        <p:spPr>
          <a:xfrm>
            <a:off x="6198722" y="2381833"/>
            <a:ext cx="404068" cy="134838"/>
          </a:xfrm>
          <a:custGeom>
            <a:avLst/>
            <a:gdLst/>
            <a:ahLst/>
            <a:cxnLst/>
            <a:rect l="l" t="t" r="r" b="b"/>
            <a:pathLst>
              <a:path w="574675" h="191770">
                <a:moveTo>
                  <a:pt x="0" y="0"/>
                </a:moveTo>
                <a:lnTo>
                  <a:pt x="574615" y="191703"/>
                </a:lnTo>
              </a:path>
            </a:pathLst>
          </a:custGeom>
          <a:ln w="4055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5B9FC1FE-7C35-9A45-B11A-43C116220899}"/>
              </a:ext>
            </a:extLst>
          </p:cNvPr>
          <p:cNvSpPr/>
          <p:nvPr/>
        </p:nvSpPr>
        <p:spPr>
          <a:xfrm>
            <a:off x="6542844" y="2452869"/>
            <a:ext cx="181273" cy="104477"/>
          </a:xfrm>
          <a:custGeom>
            <a:avLst/>
            <a:gdLst/>
            <a:ahLst/>
            <a:cxnLst/>
            <a:rect l="l" t="t" r="r" b="b"/>
            <a:pathLst>
              <a:path w="257810" h="148590">
                <a:moveTo>
                  <a:pt x="234631" y="134569"/>
                </a:moveTo>
                <a:lnTo>
                  <a:pt x="130175" y="134569"/>
                </a:lnTo>
                <a:lnTo>
                  <a:pt x="257187" y="148031"/>
                </a:lnTo>
                <a:lnTo>
                  <a:pt x="234631" y="134569"/>
                </a:lnTo>
                <a:close/>
              </a:path>
              <a:path w="257810" h="148590">
                <a:moveTo>
                  <a:pt x="49403" y="0"/>
                </a:moveTo>
                <a:lnTo>
                  <a:pt x="46520" y="723"/>
                </a:lnTo>
                <a:lnTo>
                  <a:pt x="65493" y="84086"/>
                </a:lnTo>
                <a:lnTo>
                  <a:pt x="0" y="139674"/>
                </a:lnTo>
                <a:lnTo>
                  <a:pt x="1955" y="141668"/>
                </a:lnTo>
                <a:lnTo>
                  <a:pt x="130175" y="134569"/>
                </a:lnTo>
                <a:lnTo>
                  <a:pt x="234631" y="134569"/>
                </a:lnTo>
                <a:lnTo>
                  <a:pt x="147599" y="82626"/>
                </a:lnTo>
                <a:lnTo>
                  <a:pt x="49403" y="0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00729DB7-2B19-4B42-A39B-CC24AD8039F2}"/>
              </a:ext>
            </a:extLst>
          </p:cNvPr>
          <p:cNvSpPr/>
          <p:nvPr/>
        </p:nvSpPr>
        <p:spPr>
          <a:xfrm>
            <a:off x="6077778" y="2341498"/>
            <a:ext cx="180826" cy="104477"/>
          </a:xfrm>
          <a:custGeom>
            <a:avLst/>
            <a:gdLst/>
            <a:ahLst/>
            <a:cxnLst/>
            <a:rect l="l" t="t" r="r" b="b"/>
            <a:pathLst>
              <a:path w="257175" h="148590">
                <a:moveTo>
                  <a:pt x="0" y="0"/>
                </a:moveTo>
                <a:lnTo>
                  <a:pt x="109575" y="65405"/>
                </a:lnTo>
                <a:lnTo>
                  <a:pt x="207771" y="148031"/>
                </a:lnTo>
                <a:lnTo>
                  <a:pt x="210654" y="147307"/>
                </a:lnTo>
                <a:lnTo>
                  <a:pt x="191681" y="63944"/>
                </a:lnTo>
                <a:lnTo>
                  <a:pt x="251159" y="13462"/>
                </a:lnTo>
                <a:lnTo>
                  <a:pt x="127000" y="13462"/>
                </a:lnTo>
                <a:lnTo>
                  <a:pt x="0" y="0"/>
                </a:lnTo>
                <a:close/>
              </a:path>
              <a:path w="257175" h="148590">
                <a:moveTo>
                  <a:pt x="255219" y="6362"/>
                </a:moveTo>
                <a:lnTo>
                  <a:pt x="127000" y="13462"/>
                </a:lnTo>
                <a:lnTo>
                  <a:pt x="251159" y="13462"/>
                </a:lnTo>
                <a:lnTo>
                  <a:pt x="257175" y="8356"/>
                </a:lnTo>
                <a:lnTo>
                  <a:pt x="255219" y="6362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7AD381C3-5183-A24D-B353-74464B3F60B2}"/>
              </a:ext>
            </a:extLst>
          </p:cNvPr>
          <p:cNvSpPr/>
          <p:nvPr/>
        </p:nvSpPr>
        <p:spPr>
          <a:xfrm>
            <a:off x="6522468" y="2372341"/>
            <a:ext cx="404068" cy="134838"/>
          </a:xfrm>
          <a:custGeom>
            <a:avLst/>
            <a:gdLst/>
            <a:ahLst/>
            <a:cxnLst/>
            <a:rect l="l" t="t" r="r" b="b"/>
            <a:pathLst>
              <a:path w="574675" h="191770">
                <a:moveTo>
                  <a:pt x="0" y="0"/>
                </a:moveTo>
                <a:lnTo>
                  <a:pt x="574615" y="191703"/>
                </a:lnTo>
              </a:path>
            </a:pathLst>
          </a:custGeom>
          <a:ln w="4055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9C252CA0-3505-734F-9FA7-CFEEB6A188DA}"/>
              </a:ext>
            </a:extLst>
          </p:cNvPr>
          <p:cNvSpPr/>
          <p:nvPr/>
        </p:nvSpPr>
        <p:spPr>
          <a:xfrm>
            <a:off x="6866600" y="2443368"/>
            <a:ext cx="180826" cy="104477"/>
          </a:xfrm>
          <a:custGeom>
            <a:avLst/>
            <a:gdLst/>
            <a:ahLst/>
            <a:cxnLst/>
            <a:rect l="l" t="t" r="r" b="b"/>
            <a:pathLst>
              <a:path w="257175" h="148590">
                <a:moveTo>
                  <a:pt x="234621" y="134581"/>
                </a:moveTo>
                <a:lnTo>
                  <a:pt x="130175" y="134581"/>
                </a:lnTo>
                <a:lnTo>
                  <a:pt x="257175" y="148043"/>
                </a:lnTo>
                <a:lnTo>
                  <a:pt x="234621" y="134581"/>
                </a:lnTo>
                <a:close/>
              </a:path>
              <a:path w="257175" h="148590">
                <a:moveTo>
                  <a:pt x="49402" y="0"/>
                </a:moveTo>
                <a:lnTo>
                  <a:pt x="46520" y="736"/>
                </a:lnTo>
                <a:lnTo>
                  <a:pt x="65493" y="84099"/>
                </a:lnTo>
                <a:lnTo>
                  <a:pt x="0" y="139687"/>
                </a:lnTo>
                <a:lnTo>
                  <a:pt x="1943" y="141668"/>
                </a:lnTo>
                <a:lnTo>
                  <a:pt x="130175" y="134581"/>
                </a:lnTo>
                <a:lnTo>
                  <a:pt x="234621" y="134581"/>
                </a:lnTo>
                <a:lnTo>
                  <a:pt x="147599" y="82638"/>
                </a:lnTo>
                <a:lnTo>
                  <a:pt x="49402" y="0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BCACB6A4-A80C-C442-8658-CD3DB2E6EB43}"/>
              </a:ext>
            </a:extLst>
          </p:cNvPr>
          <p:cNvSpPr/>
          <p:nvPr/>
        </p:nvSpPr>
        <p:spPr>
          <a:xfrm>
            <a:off x="6401523" y="2332006"/>
            <a:ext cx="181273" cy="104477"/>
          </a:xfrm>
          <a:custGeom>
            <a:avLst/>
            <a:gdLst/>
            <a:ahLst/>
            <a:cxnLst/>
            <a:rect l="l" t="t" r="r" b="b"/>
            <a:pathLst>
              <a:path w="257810" h="148590">
                <a:moveTo>
                  <a:pt x="0" y="0"/>
                </a:moveTo>
                <a:lnTo>
                  <a:pt x="109575" y="65404"/>
                </a:lnTo>
                <a:lnTo>
                  <a:pt x="207784" y="148031"/>
                </a:lnTo>
                <a:lnTo>
                  <a:pt x="210667" y="147307"/>
                </a:lnTo>
                <a:lnTo>
                  <a:pt x="191693" y="63944"/>
                </a:lnTo>
                <a:lnTo>
                  <a:pt x="251172" y="13461"/>
                </a:lnTo>
                <a:lnTo>
                  <a:pt x="127012" y="13461"/>
                </a:lnTo>
                <a:lnTo>
                  <a:pt x="0" y="0"/>
                </a:lnTo>
                <a:close/>
              </a:path>
              <a:path w="257810" h="148590">
                <a:moveTo>
                  <a:pt x="255231" y="6362"/>
                </a:moveTo>
                <a:lnTo>
                  <a:pt x="127012" y="13461"/>
                </a:lnTo>
                <a:lnTo>
                  <a:pt x="251172" y="13461"/>
                </a:lnTo>
                <a:lnTo>
                  <a:pt x="257187" y="8356"/>
                </a:lnTo>
                <a:lnTo>
                  <a:pt x="255231" y="6362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56EEF246-46B8-D540-B268-F03EAE04176A}"/>
              </a:ext>
            </a:extLst>
          </p:cNvPr>
          <p:cNvSpPr/>
          <p:nvPr/>
        </p:nvSpPr>
        <p:spPr>
          <a:xfrm>
            <a:off x="6536042" y="3244209"/>
            <a:ext cx="2150269" cy="8930"/>
          </a:xfrm>
          <a:custGeom>
            <a:avLst/>
            <a:gdLst/>
            <a:ahLst/>
            <a:cxnLst/>
            <a:rect l="l" t="t" r="r" b="b"/>
            <a:pathLst>
              <a:path w="3058160" h="12700">
                <a:moveTo>
                  <a:pt x="3057978" y="0"/>
                </a:moveTo>
                <a:lnTo>
                  <a:pt x="0" y="12691"/>
                </a:lnTo>
              </a:path>
            </a:pathLst>
          </a:custGeom>
          <a:ln w="40546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6C69C047-8201-6C4F-8994-CFEF8A444EDA}"/>
              </a:ext>
            </a:extLst>
          </p:cNvPr>
          <p:cNvSpPr/>
          <p:nvPr/>
        </p:nvSpPr>
        <p:spPr>
          <a:xfrm>
            <a:off x="6038810" y="1902610"/>
            <a:ext cx="2821532" cy="15154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C1499D-51BD-D34A-835E-3CE2DBAD6345}"/>
              </a:ext>
            </a:extLst>
          </p:cNvPr>
          <p:cNvSpPr/>
          <p:nvPr/>
        </p:nvSpPr>
        <p:spPr>
          <a:xfrm>
            <a:off x="455277" y="2494966"/>
            <a:ext cx="5432227" cy="170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Consequence.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represent the SPT with two vertex-indexed arrays: 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is length of shortest path from s to v. 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is last edge on shortest path from s to v.</a:t>
            </a: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CEA5A9C4-FF5B-0A4E-8247-322AADAF16F6}"/>
              </a:ext>
            </a:extLst>
          </p:cNvPr>
          <p:cNvSpPr txBox="1"/>
          <p:nvPr/>
        </p:nvSpPr>
        <p:spPr>
          <a:xfrm>
            <a:off x="1070945" y="4469248"/>
            <a:ext cx="730002" cy="1875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edgeTo[]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2CD08CB1-8DF8-D043-8E63-2A92D24E5F35}"/>
              </a:ext>
            </a:extLst>
          </p:cNvPr>
          <p:cNvSpPr txBox="1"/>
          <p:nvPr/>
        </p:nvSpPr>
        <p:spPr>
          <a:xfrm>
            <a:off x="2138584" y="4469248"/>
            <a:ext cx="730002" cy="1875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distTo[]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C17BDE40-7F32-C64C-AEC2-F49542F0A7B5}"/>
              </a:ext>
            </a:extLst>
          </p:cNvPr>
          <p:cNvSpPr txBox="1"/>
          <p:nvPr/>
        </p:nvSpPr>
        <p:spPr>
          <a:xfrm>
            <a:off x="804036" y="4646253"/>
            <a:ext cx="107156" cy="163647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929">
              <a:spcBef>
                <a:spcPts val="225"/>
              </a:spcBef>
            </a:pPr>
            <a:r>
              <a:rPr sz="1160" dirty="0">
                <a:solidFill>
                  <a:srgbClr val="BF311A"/>
                </a:solidFill>
                <a:latin typeface="DejaVu Sans Mono"/>
                <a:cs typeface="DejaVu Sans Mono"/>
              </a:rPr>
              <a:t>0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2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3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4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5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6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7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40CA7301-57DF-974F-B2A3-43EBC393CC11}"/>
              </a:ext>
            </a:extLst>
          </p:cNvPr>
          <p:cNvSpPr txBox="1"/>
          <p:nvPr/>
        </p:nvSpPr>
        <p:spPr>
          <a:xfrm>
            <a:off x="1248885" y="4646253"/>
            <a:ext cx="1441697" cy="163647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929">
              <a:spcBef>
                <a:spcPts val="22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null	0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5-&gt;1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0.32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1.05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0-&gt;2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0.26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0.26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7-&gt;3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0.37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0.97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0-&gt;4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0.38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0.38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4-&gt;5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0.35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0.73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3-&gt;6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0.52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1.49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2-&gt;7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0.34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0.60</a:t>
            </a:r>
            <a:endParaRPr sz="1160" dirty="0">
              <a:latin typeface="DejaVu Sans Mono"/>
              <a:cs typeface="DejaVu Sans Mono"/>
            </a:endParaRP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E34EB971-8115-E546-9048-C77380F6902D}"/>
              </a:ext>
            </a:extLst>
          </p:cNvPr>
          <p:cNvSpPr/>
          <p:nvPr/>
        </p:nvSpPr>
        <p:spPr>
          <a:xfrm>
            <a:off x="938601" y="4697679"/>
            <a:ext cx="0" cy="1502420"/>
          </a:xfrm>
          <a:custGeom>
            <a:avLst/>
            <a:gdLst/>
            <a:ahLst/>
            <a:cxnLst/>
            <a:rect l="l" t="t" r="r" b="b"/>
            <a:pathLst>
              <a:path h="2136775">
                <a:moveTo>
                  <a:pt x="0" y="0"/>
                </a:moveTo>
                <a:lnTo>
                  <a:pt x="0" y="2136222"/>
                </a:lnTo>
              </a:path>
            </a:pathLst>
          </a:custGeom>
          <a:ln w="17515">
            <a:solidFill>
              <a:srgbClr val="BF311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533B7174-73A2-414E-9B2B-5CD0EAC68262}"/>
              </a:ext>
            </a:extLst>
          </p:cNvPr>
          <p:cNvSpPr/>
          <p:nvPr/>
        </p:nvSpPr>
        <p:spPr>
          <a:xfrm>
            <a:off x="1055420" y="4677203"/>
            <a:ext cx="1813173" cy="0"/>
          </a:xfrm>
          <a:custGeom>
            <a:avLst/>
            <a:gdLst/>
            <a:ahLst/>
            <a:cxnLst/>
            <a:rect l="l" t="t" r="r" b="b"/>
            <a:pathLst>
              <a:path w="2578734">
                <a:moveTo>
                  <a:pt x="0" y="0"/>
                </a:moveTo>
                <a:lnTo>
                  <a:pt x="25781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D3F9A0B8-0065-D347-9ABC-CF4AEF314DD5}"/>
              </a:ext>
            </a:extLst>
          </p:cNvPr>
          <p:cNvSpPr txBox="1"/>
          <p:nvPr/>
        </p:nvSpPr>
        <p:spPr>
          <a:xfrm>
            <a:off x="804036" y="6348455"/>
            <a:ext cx="2127899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chemeClr val="accent1"/>
                </a:solidFill>
                <a:latin typeface="DejaVu Sans"/>
              </a:rPr>
              <a:t>parent-link representation</a:t>
            </a: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B6B91648-2211-3740-8C62-73A8C3D19E5D}"/>
              </a:ext>
            </a:extLst>
          </p:cNvPr>
          <p:cNvSpPr/>
          <p:nvPr/>
        </p:nvSpPr>
        <p:spPr>
          <a:xfrm>
            <a:off x="3537069" y="4291875"/>
            <a:ext cx="5539819" cy="24757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031E8B9C-6190-064F-9D3D-C32F713F951D}"/>
              </a:ext>
            </a:extLst>
          </p:cNvPr>
          <p:cNvSpPr/>
          <p:nvPr/>
        </p:nvSpPr>
        <p:spPr>
          <a:xfrm>
            <a:off x="3590647" y="4351802"/>
            <a:ext cx="5361561" cy="2322802"/>
          </a:xfrm>
          <a:custGeom>
            <a:avLst/>
            <a:gdLst/>
            <a:ahLst/>
            <a:cxnLst/>
            <a:rect l="l" t="t" r="r" b="b"/>
            <a:pathLst>
              <a:path w="10312400" h="4051300">
                <a:moveTo>
                  <a:pt x="0" y="0"/>
                </a:moveTo>
                <a:lnTo>
                  <a:pt x="10312400" y="0"/>
                </a:lnTo>
                <a:lnTo>
                  <a:pt x="10312400" y="4051301"/>
                </a:lnTo>
                <a:lnTo>
                  <a:pt x="0" y="40513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80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00ACE68F-D408-7444-939F-993BC5157EA1}"/>
              </a:ext>
            </a:extLst>
          </p:cNvPr>
          <p:cNvSpPr txBox="1"/>
          <p:nvPr/>
        </p:nvSpPr>
        <p:spPr>
          <a:xfrm>
            <a:off x="3733522" y="4494677"/>
            <a:ext cx="5017763" cy="3942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98232">
              <a:lnSpc>
                <a:spcPts val="1237"/>
              </a:lnSpc>
              <a:tabLst>
                <a:tab pos="875525" algn="l"/>
                <a:tab pos="1552817" algn="l"/>
                <a:tab pos="2617198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double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distTo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v)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lnSpc>
                <a:spcPts val="1508"/>
              </a:lnSpc>
              <a:spcBef>
                <a:spcPts val="520"/>
              </a:spcBef>
              <a:tabLst>
                <a:tab pos="488437" algn="l"/>
                <a:tab pos="1165729" algn="l"/>
                <a:tab pos="2326994" algn="l"/>
              </a:tabLst>
            </a:pPr>
            <a:r>
              <a:rPr sz="1000" spc="-4" dirty="0">
                <a:latin typeface="DejaVu Sans Mono"/>
                <a:cs typeface="DejaVu Sans Mono"/>
              </a:rPr>
              <a:t>{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distTo</a:t>
            </a:r>
            <a:r>
              <a:rPr sz="1000" spc="-4" dirty="0">
                <a:latin typeface="DejaVu Sans Mono"/>
                <a:cs typeface="DejaVu Sans Mono"/>
              </a:rPr>
              <a:t>[v];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FCA45C37-E05B-4846-B0AA-DD457756B57E}"/>
              </a:ext>
            </a:extLst>
          </p:cNvPr>
          <p:cNvSpPr txBox="1"/>
          <p:nvPr/>
        </p:nvSpPr>
        <p:spPr>
          <a:xfrm>
            <a:off x="3733522" y="5018175"/>
            <a:ext cx="5017763" cy="158167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5902" rIns="0" bIns="0" rtlCol="0">
            <a:spAutoFit/>
          </a:bodyPr>
          <a:lstStyle/>
          <a:p>
            <a:pPr marL="198232">
              <a:spcBef>
                <a:spcPts val="598"/>
              </a:spcBef>
              <a:tabLst>
                <a:tab pos="875525" algn="l"/>
                <a:tab pos="3101170" algn="l"/>
                <a:tab pos="4165551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Iterable</a:t>
            </a:r>
            <a:r>
              <a:rPr sz="1000" spc="-4" dirty="0">
                <a:latin typeface="DejaVu Sans Mono"/>
                <a:cs typeface="DejaVu Sans Mono"/>
              </a:rPr>
              <a:t>&lt;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sz="1000" spc="-4" dirty="0">
                <a:latin typeface="DejaVu Sans Mono"/>
                <a:cs typeface="DejaVu Sans Mono"/>
              </a:rPr>
              <a:t>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pathTo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v)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spcBef>
                <a:spcPts val="591"/>
              </a:spcBef>
            </a:pPr>
            <a:r>
              <a:rPr sz="1000" spc="-4" dirty="0">
                <a:latin typeface="DejaVu Sans Mono"/>
                <a:cs typeface="DejaVu Sans Mono"/>
              </a:rPr>
              <a:t>{</a:t>
            </a:r>
            <a:endParaRPr sz="1000" dirty="0">
              <a:latin typeface="DejaVu Sans Mono"/>
              <a:cs typeface="DejaVu Sans Mono"/>
            </a:endParaRPr>
          </a:p>
          <a:p>
            <a:pPr marL="488437">
              <a:spcBef>
                <a:spcPts val="591"/>
              </a:spcBef>
              <a:tabLst>
                <a:tab pos="2423877" algn="l"/>
                <a:tab pos="2907403" algn="l"/>
                <a:tab pos="3101170" algn="l"/>
                <a:tab pos="3488258" algn="l"/>
              </a:tabLst>
            </a:pPr>
            <a:r>
              <a:rPr sz="1000" spc="-4" dirty="0">
                <a:latin typeface="DejaVu Sans Mono"/>
                <a:cs typeface="DejaVu Sans Mono"/>
              </a:rPr>
              <a:t>Stack&lt;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sz="1000" spc="-4" dirty="0">
                <a:latin typeface="DejaVu Sans Mono"/>
                <a:cs typeface="DejaVu Sans Mono"/>
              </a:rPr>
              <a:t>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	new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Stack&lt;DirectedEdge&gt;();</a:t>
            </a:r>
            <a:endParaRPr sz="1000" dirty="0">
              <a:latin typeface="DejaVu Sans Mono"/>
              <a:cs typeface="DejaVu Sans Mono"/>
            </a:endParaRPr>
          </a:p>
          <a:p>
            <a:pPr marL="779088" marR="181266" indent="-290650">
              <a:lnSpc>
                <a:spcPct val="138900"/>
              </a:lnSpc>
              <a:tabLst>
                <a:tab pos="875525" algn="l"/>
                <a:tab pos="2230110" algn="l"/>
                <a:tab pos="2423877" algn="l"/>
                <a:tab pos="2617198" algn="l"/>
                <a:tab pos="3681579" algn="l"/>
                <a:tab pos="3875347" algn="l"/>
                <a:tab pos="4165551" algn="l"/>
                <a:tab pos="4745960" algn="l"/>
                <a:tab pos="4939727" algn="l"/>
                <a:tab pos="5133048" algn="l"/>
              </a:tabLst>
            </a:pPr>
            <a:r>
              <a:rPr sz="1000" spc="-4" dirty="0">
                <a:latin typeface="DejaVu Sans Mono"/>
                <a:cs typeface="DejaVu Sans Mono"/>
              </a:rPr>
              <a:t>for	(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[v];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!=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null;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[e.from()])  </a:t>
            </a:r>
            <a:endParaRPr lang="en-US" sz="1000" spc="-4" dirty="0">
              <a:latin typeface="DejaVu Sans Mono"/>
              <a:cs typeface="DejaVu Sans Mono"/>
            </a:endParaRPr>
          </a:p>
          <a:p>
            <a:pPr marL="779088" marR="181266" indent="-290650">
              <a:lnSpc>
                <a:spcPct val="138900"/>
              </a:lnSpc>
              <a:tabLst>
                <a:tab pos="875525" algn="l"/>
                <a:tab pos="2230110" algn="l"/>
                <a:tab pos="2423877" algn="l"/>
                <a:tab pos="2617198" algn="l"/>
                <a:tab pos="3681579" algn="l"/>
                <a:tab pos="3875347" algn="l"/>
                <a:tab pos="4165551" algn="l"/>
                <a:tab pos="4745960" algn="l"/>
                <a:tab pos="4939727" algn="l"/>
                <a:tab pos="5133048" algn="l"/>
              </a:tabLst>
            </a:pPr>
            <a:r>
              <a:rPr lang="en-US" sz="1000" spc="-4" dirty="0">
                <a:latin typeface="DejaVu Sans Mono"/>
                <a:cs typeface="DejaVu Sans Mono"/>
              </a:rPr>
              <a:t>       </a:t>
            </a:r>
            <a:r>
              <a:rPr sz="1000" spc="-4" dirty="0" err="1">
                <a:latin typeface="DejaVu Sans Mono"/>
                <a:cs typeface="DejaVu Sans Mono"/>
              </a:rPr>
              <a:t>path.push</a:t>
            </a:r>
            <a:r>
              <a:rPr sz="1000" spc="-4" dirty="0">
                <a:latin typeface="DejaVu Sans Mono"/>
                <a:cs typeface="DejaVu Sans Mono"/>
              </a:rPr>
              <a:t>(e);</a:t>
            </a:r>
            <a:endParaRPr sz="1000" dirty="0">
              <a:latin typeface="DejaVu Sans Mono"/>
              <a:cs typeface="DejaVu Sans Mono"/>
            </a:endParaRPr>
          </a:p>
          <a:p>
            <a:pPr marL="488437">
              <a:spcBef>
                <a:spcPts val="591"/>
              </a:spcBef>
              <a:tabLst>
                <a:tab pos="1165729" algn="l"/>
              </a:tabLst>
            </a:pP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path;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spcBef>
                <a:spcPts val="591"/>
              </a:spcBef>
            </a:pP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406924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40757</TotalTime>
  <Words>3207</Words>
  <Application>Microsoft Office PowerPoint</Application>
  <PresentationFormat>On-screen Show (4:3)</PresentationFormat>
  <Paragraphs>815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DejaVu Sans</vt:lpstr>
      <vt:lpstr>DejaVu Sans Mono</vt:lpstr>
      <vt:lpstr>LucidaGrande</vt:lpstr>
      <vt:lpstr>Menlo</vt:lpstr>
      <vt:lpstr>System Font Regular</vt:lpstr>
      <vt:lpstr>Arial</vt:lpstr>
      <vt:lpstr>Calibri</vt:lpstr>
      <vt:lpstr>Cambria Math</vt:lpstr>
      <vt:lpstr>Helvetica</vt:lpstr>
      <vt:lpstr>Times</vt:lpstr>
      <vt:lpstr>Times New Roman</vt:lpstr>
      <vt:lpstr>Trebuchet MS</vt:lpstr>
      <vt:lpstr>Wingdings</vt:lpstr>
      <vt:lpstr>Office Theme</vt:lpstr>
      <vt:lpstr>Lecture 11 Shortest Paths</vt:lpstr>
      <vt:lpstr>Lecture Goals</vt:lpstr>
      <vt:lpstr>Shortest Paths in an Edge-weighted Digraph</vt:lpstr>
      <vt:lpstr>Weighted Directed Edge API</vt:lpstr>
      <vt:lpstr>Weighted Edge: Java Implementation</vt:lpstr>
      <vt:lpstr>Edge-Weighted Graph API</vt:lpstr>
      <vt:lpstr>Edge-Weighted Digraph: Adjacency-Lists Implementation</vt:lpstr>
      <vt:lpstr>Single-source Shortest Paths API</vt:lpstr>
      <vt:lpstr>Data Structures for Single-source Shortest Paths</vt:lpstr>
      <vt:lpstr>Edge Relaxation</vt:lpstr>
      <vt:lpstr>Generic Shortest-paths Algorithm</vt:lpstr>
      <vt:lpstr>Dijkstra’s Algorithm</vt:lpstr>
      <vt:lpstr>Dijkstra’s Algorithm: Correctness Proof</vt:lpstr>
      <vt:lpstr>Shortest Paths in Edge-weighted DAG</vt:lpstr>
      <vt:lpstr>Shortest Paths in Edge-weighted DAG: Correctness Proof</vt:lpstr>
      <vt:lpstr>Longest Paths in Edge-weighted DAG</vt:lpstr>
      <vt:lpstr>Longest Paths in Edge-weighted DAG: Application</vt:lpstr>
      <vt:lpstr>Shortest Paths with Negative weights</vt:lpstr>
      <vt:lpstr>Bellman-Ford Algorithm</vt:lpstr>
      <vt:lpstr>Bellman-Ford Algorithm</vt:lpstr>
      <vt:lpstr>Bellman-Ford Algorithm Visualization</vt:lpstr>
      <vt:lpstr>Dijkstra's Algorithm vs. Bellman-Ford Algorithm</vt:lpstr>
      <vt:lpstr>Single Source Shortest-paths Implementation: Cost Summary</vt:lpstr>
      <vt:lpstr>Backup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1160</cp:revision>
  <dcterms:created xsi:type="dcterms:W3CDTF">2018-08-13T22:58:39Z</dcterms:created>
  <dcterms:modified xsi:type="dcterms:W3CDTF">2024-09-19T00:31:14Z</dcterms:modified>
</cp:coreProperties>
</file>